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4" r:id="rId59"/>
    <p:sldId id="312" r:id="rId60"/>
    <p:sldId id="317" r:id="rId61"/>
    <p:sldId id="315" r:id="rId62"/>
    <p:sldId id="31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ECEA-5CA1-45A8-A573-635C4FD8F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65F145-E0BF-4F8F-B098-03B3F3A702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E80CB4-EF44-4B64-817E-84B3F88E15D6}"/>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FD551657-3BD3-432D-8BCE-FA0562CAF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74D35F-8DA1-4D0C-809F-23C82D96C3B0}"/>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2722158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3181-D845-42A9-BA2C-2ED5551131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AD20D8-4F34-49E7-9963-800D0AD636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885911-C41A-4586-AA7C-4855FC0019DC}"/>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A3BDB426-072E-4F2D-A1F6-45CC90888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4CBC5-BCE6-40D2-8E8E-847DD8E5890A}"/>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112500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698534-50DE-4F1C-BD5F-97D08C1C9C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62AC00-E4D4-4D11-B021-3AA9F5E430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7CB59-59C7-43CE-ABB7-29999925346C}"/>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D6F99453-A1BD-4813-AE52-50F00BA547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8AA773-3D84-4E7A-A195-4262F9F71368}"/>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232859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B2F5-44D6-4F53-98E0-96681D7BB5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5079B0-9D9E-49B6-8B32-D57C12F51D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E72FD7-F8D6-4DEE-9CBB-907F8E45E23D}"/>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C65F7050-25CD-4638-A8CC-D47ED8FCD2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4F035-9E21-4BC1-B426-A6C32C65F3EB}"/>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45659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9FB4-F12C-4924-A759-C7BACA8C29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579560-21C1-4B86-BD60-4B44E20405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B3D98C-4409-451B-937B-40F379C9BFD0}"/>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6F3FDCAF-A728-47DF-B909-4CF13E489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1AB807-38B7-4A35-895E-CBF75703B2DD}"/>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1453614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2948-A1D7-47E2-9AFC-53F5CE0A2C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005E8E-737D-4B7C-9A23-7872BEC5F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56E4A1-3518-4B3B-AB81-9828AE912BE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11F06A-AF91-4174-AA1B-8305F7D064B0}"/>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6" name="Footer Placeholder 5">
            <a:extLst>
              <a:ext uri="{FF2B5EF4-FFF2-40B4-BE49-F238E27FC236}">
                <a16:creationId xmlns:a16="http://schemas.microsoft.com/office/drawing/2014/main" id="{C2BB6166-4BAD-4822-96F4-F2851C4C30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BABF14-4E86-4040-952E-B5C8395F7294}"/>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49239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BD9D-1E9A-4995-B7E2-D4CD87C9A0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3C8170-3C7A-454B-B431-F1CB469E3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910F52-B787-4112-AA56-7095AD25D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3C8AFE-AC39-427F-A04F-4BA216F816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6EBBA6-08B9-462F-81E7-4B4AF4DDBA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119A63-2DF9-4056-A976-3C22C1BC1EFD}"/>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8" name="Footer Placeholder 7">
            <a:extLst>
              <a:ext uri="{FF2B5EF4-FFF2-40B4-BE49-F238E27FC236}">
                <a16:creationId xmlns:a16="http://schemas.microsoft.com/office/drawing/2014/main" id="{190971D1-19C9-496C-B0C3-46382976D3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815D13-3D89-4727-95A0-68B1C5D2E7E0}"/>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296841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6E40-10BC-406C-BF3A-E4DF78C419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EEA3262-CD03-4B58-AD46-6BB006AC3525}"/>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4" name="Footer Placeholder 3">
            <a:extLst>
              <a:ext uri="{FF2B5EF4-FFF2-40B4-BE49-F238E27FC236}">
                <a16:creationId xmlns:a16="http://schemas.microsoft.com/office/drawing/2014/main" id="{0B0BB17D-09C5-4B5F-AA65-FE9D7666A0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246EC9-2361-4E5D-8F70-F916F3D822F9}"/>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938133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B0A94-5A15-45B9-9A62-A0BA5DD754FA}"/>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3" name="Footer Placeholder 2">
            <a:extLst>
              <a:ext uri="{FF2B5EF4-FFF2-40B4-BE49-F238E27FC236}">
                <a16:creationId xmlns:a16="http://schemas.microsoft.com/office/drawing/2014/main" id="{5B415E11-9F93-48F0-B693-AA27CBD43C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C1C2F0-2CC7-4DA5-AC85-D4C9622EA0C5}"/>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2619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270-C295-4C0A-85DE-ABDDF4346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1B3492-FC47-4048-8233-212B14B08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B1BEF1-61CC-4BAE-8CE9-E83600095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4D630C-1525-4852-AC7A-98AAA1864FD6}"/>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6" name="Footer Placeholder 5">
            <a:extLst>
              <a:ext uri="{FF2B5EF4-FFF2-40B4-BE49-F238E27FC236}">
                <a16:creationId xmlns:a16="http://schemas.microsoft.com/office/drawing/2014/main" id="{D1FD8C89-E95D-492C-BE70-B8EF9F759D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50367A-9D46-483B-9467-C3E9092A9868}"/>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98544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8AF0-CF41-4691-B0DA-B2C3C728B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DEB9DD-8B7D-44D8-9651-F532F9C1E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0ADA3F-516A-4B67-B5EE-D70E9FE37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5C592E-FCC3-4518-9531-6527D6058E4C}"/>
              </a:ext>
            </a:extLst>
          </p:cNvPr>
          <p:cNvSpPr>
            <a:spLocks noGrp="1"/>
          </p:cNvSpPr>
          <p:nvPr>
            <p:ph type="dt" sz="half" idx="10"/>
          </p:nvPr>
        </p:nvSpPr>
        <p:spPr/>
        <p:txBody>
          <a:bodyPr/>
          <a:lstStyle/>
          <a:p>
            <a:fld id="{3F2CE216-8099-4DE1-B74E-CFFD58F0A476}" type="datetimeFigureOut">
              <a:rPr lang="en-IN" smtClean="0"/>
              <a:t>21-02-2025</a:t>
            </a:fld>
            <a:endParaRPr lang="en-IN"/>
          </a:p>
        </p:txBody>
      </p:sp>
      <p:sp>
        <p:nvSpPr>
          <p:cNvPr id="6" name="Footer Placeholder 5">
            <a:extLst>
              <a:ext uri="{FF2B5EF4-FFF2-40B4-BE49-F238E27FC236}">
                <a16:creationId xmlns:a16="http://schemas.microsoft.com/office/drawing/2014/main" id="{3F960DC2-3D30-49B7-B4D3-157E3A297F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A1C623-311D-43D9-9035-DC551BE21790}"/>
              </a:ext>
            </a:extLst>
          </p:cNvPr>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424325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E77270-E755-4DD2-A114-C4D9055EBC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4206A5-390D-4B23-AB03-3777C0F82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A8D4EE-6EFF-4F36-BE0C-35BFF82A8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CE216-8099-4DE1-B74E-CFFD58F0A476}" type="datetimeFigureOut">
              <a:rPr lang="en-IN" smtClean="0"/>
              <a:t>21-02-2025</a:t>
            </a:fld>
            <a:endParaRPr lang="en-IN"/>
          </a:p>
        </p:txBody>
      </p:sp>
      <p:sp>
        <p:nvSpPr>
          <p:cNvPr id="5" name="Footer Placeholder 4">
            <a:extLst>
              <a:ext uri="{FF2B5EF4-FFF2-40B4-BE49-F238E27FC236}">
                <a16:creationId xmlns:a16="http://schemas.microsoft.com/office/drawing/2014/main" id="{A83EAECC-5094-4971-90EE-BB7291F30C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6B80B5-0737-456E-89B3-13A53D835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22F85-530B-4D82-8589-B11914F00A91}" type="slidenum">
              <a:rPr lang="en-IN" smtClean="0"/>
              <a:t>‹#›</a:t>
            </a:fld>
            <a:endParaRPr lang="en-IN"/>
          </a:p>
        </p:txBody>
      </p:sp>
    </p:spTree>
    <p:extLst>
      <p:ext uri="{BB962C8B-B14F-4D97-AF65-F5344CB8AC3E}">
        <p14:creationId xmlns:p14="http://schemas.microsoft.com/office/powerpoint/2010/main" val="41515499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kg.jenkins.io/debian-stable%20binary/" TargetMode="External"/><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fgcdn.com/tu/S8L/" TargetMode="External"/><Relationship Id="rId2" Type="http://schemas.openxmlformats.org/officeDocument/2006/relationships/hyperlink" Target="https://www.geeksforgeeks.org/what-is-ci-c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eeksforgeeks.org/ci-cd-continuous-integration-and-continuous-deliver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1963" y="999813"/>
            <a:ext cx="9144000" cy="5361230"/>
          </a:xfrm>
        </p:spPr>
        <p:txBody>
          <a:bodyPr>
            <a:normAutofit fontScale="90000"/>
          </a:bodyPr>
          <a:lstStyle/>
          <a:p>
            <a:r>
              <a:rPr lang="en-IN" i="1" dirty="0">
                <a:latin typeface="Algerian"/>
              </a:rPr>
              <a:t>Task-1</a:t>
            </a:r>
            <a:br>
              <a:rPr lang="en-IN" i="1" dirty="0">
                <a:latin typeface="Algerian" panose="04020705040A02060702" pitchFamily="82" charset="0"/>
              </a:rPr>
            </a:br>
            <a:r>
              <a:rPr lang="en-IN" i="1" dirty="0">
                <a:latin typeface="Algerian"/>
              </a:rPr>
              <a:t>Deploy ci/cd pipeline using Jenkins &amp; docker </a:t>
            </a:r>
            <a:br>
              <a:rPr lang="en-IN" i="1" dirty="0">
                <a:latin typeface="Algerian" panose="04020705040A02060702" pitchFamily="82" charset="0"/>
              </a:rPr>
            </a:br>
            <a:r>
              <a:rPr lang="en-IN" i="1" dirty="0">
                <a:latin typeface="Algerian"/>
              </a:rPr>
              <a:t>SWIGGY-APP</a:t>
            </a:r>
            <a:br>
              <a:rPr lang="en-IN" i="1" dirty="0">
                <a:latin typeface="Algerian"/>
              </a:rPr>
            </a:br>
            <a:r>
              <a:rPr lang="en-IN" i="1" dirty="0">
                <a:latin typeface="Algerian"/>
              </a:rPr>
              <a:t>start :20/02/2025</a:t>
            </a:r>
            <a:br>
              <a:rPr lang="en-IN" i="1" dirty="0">
                <a:latin typeface="Algerian"/>
              </a:rPr>
            </a:br>
            <a:r>
              <a:rPr lang="en-IN" i="1" dirty="0">
                <a:latin typeface="Algerian"/>
              </a:rPr>
              <a:t>end: 21/02/2025</a:t>
            </a:r>
            <a:br>
              <a:rPr lang="en-IN" i="1" dirty="0">
                <a:latin typeface="Algerian"/>
              </a:rPr>
            </a:br>
            <a:endParaRPr lang="en-IN" i="1" dirty="0">
              <a:latin typeface="Algerian"/>
            </a:endParaRPr>
          </a:p>
        </p:txBody>
      </p:sp>
    </p:spTree>
    <p:extLst>
      <p:ext uri="{BB962C8B-B14F-4D97-AF65-F5344CB8AC3E}">
        <p14:creationId xmlns:p14="http://schemas.microsoft.com/office/powerpoint/2010/main" val="97678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86"/>
            <a:ext cx="12192000" cy="6804614"/>
          </a:xfrm>
        </p:spPr>
        <p:txBody>
          <a:bodyPr/>
          <a:lstStyle/>
          <a:p>
            <a:r>
              <a:rPr lang="en-IN" dirty="0"/>
              <a:t>Instance has been created but public </a:t>
            </a:r>
            <a:r>
              <a:rPr lang="en-IN" dirty="0" err="1"/>
              <a:t>ip</a:t>
            </a:r>
            <a:r>
              <a:rPr lang="en-IN" dirty="0"/>
              <a:t> : is not created.</a:t>
            </a:r>
          </a:p>
          <a:p>
            <a:r>
              <a:rPr lang="en-IN" dirty="0"/>
              <a:t>Why means here I take permanent </a:t>
            </a:r>
            <a:r>
              <a:rPr lang="en-IN" dirty="0" err="1"/>
              <a:t>ip</a:t>
            </a:r>
            <a:r>
              <a:rPr lang="en-IN" dirty="0"/>
              <a:t> address is elastic </a:t>
            </a:r>
            <a:r>
              <a:rPr lang="en-IN" dirty="0" err="1"/>
              <a:t>ip</a:t>
            </a:r>
            <a:r>
              <a:rPr lang="en-IN" dirty="0"/>
              <a:t>: address.</a:t>
            </a:r>
          </a:p>
        </p:txBody>
      </p:sp>
      <p:pic>
        <p:nvPicPr>
          <p:cNvPr id="4" name="Picture 3"/>
          <p:cNvPicPr>
            <a:picLocks noChangeAspect="1"/>
          </p:cNvPicPr>
          <p:nvPr/>
        </p:nvPicPr>
        <p:blipFill>
          <a:blip r:embed="rId2"/>
          <a:stretch>
            <a:fillRect/>
          </a:stretch>
        </p:blipFill>
        <p:spPr>
          <a:xfrm>
            <a:off x="0" y="1131216"/>
            <a:ext cx="12192000" cy="5726784"/>
          </a:xfrm>
          <a:prstGeom prst="rect">
            <a:avLst/>
          </a:prstGeom>
        </p:spPr>
      </p:pic>
    </p:spTree>
    <p:extLst>
      <p:ext uri="{BB962C8B-B14F-4D97-AF65-F5344CB8AC3E}">
        <p14:creationId xmlns:p14="http://schemas.microsoft.com/office/powerpoint/2010/main" val="183260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4532"/>
            <a:ext cx="12192000" cy="6823468"/>
          </a:xfrm>
        </p:spPr>
        <p:txBody>
          <a:bodyPr/>
          <a:lstStyle/>
          <a:p>
            <a:r>
              <a:rPr lang="en-IN" dirty="0"/>
              <a:t>Here I show how to generate elastic </a:t>
            </a:r>
            <a:r>
              <a:rPr lang="en-IN" dirty="0" err="1"/>
              <a:t>ip</a:t>
            </a:r>
            <a:r>
              <a:rPr lang="en-IN" dirty="0"/>
              <a:t> : address.</a:t>
            </a:r>
          </a:p>
          <a:p>
            <a:endParaRPr lang="en-IN" dirty="0"/>
          </a:p>
          <a:p>
            <a:endParaRPr lang="en-IN" dirty="0"/>
          </a:p>
          <a:p>
            <a:endParaRPr lang="en-IN" dirty="0"/>
          </a:p>
          <a:p>
            <a:endParaRPr lang="en-IN" dirty="0"/>
          </a:p>
          <a:p>
            <a:r>
              <a:rPr lang="en-IN" dirty="0"/>
              <a:t>And next Check </a:t>
            </a:r>
            <a:r>
              <a:rPr lang="en-IN" b="1" dirty="0"/>
              <a:t>network border group </a:t>
            </a:r>
            <a:r>
              <a:rPr lang="en-IN" dirty="0"/>
              <a:t>and next </a:t>
            </a:r>
            <a:r>
              <a:rPr lang="en-IN" b="1" dirty="0"/>
              <a:t>allocate.</a:t>
            </a:r>
          </a:p>
          <a:p>
            <a:endParaRPr lang="en-IN" dirty="0"/>
          </a:p>
        </p:txBody>
      </p:sp>
      <p:pic>
        <p:nvPicPr>
          <p:cNvPr id="4" name="Picture 3"/>
          <p:cNvPicPr>
            <a:picLocks noChangeAspect="1"/>
          </p:cNvPicPr>
          <p:nvPr/>
        </p:nvPicPr>
        <p:blipFill>
          <a:blip r:embed="rId2"/>
          <a:stretch>
            <a:fillRect/>
          </a:stretch>
        </p:blipFill>
        <p:spPr>
          <a:xfrm>
            <a:off x="0" y="545801"/>
            <a:ext cx="12192000" cy="1943371"/>
          </a:xfrm>
          <a:prstGeom prst="rect">
            <a:avLst/>
          </a:prstGeom>
        </p:spPr>
      </p:pic>
      <p:pic>
        <p:nvPicPr>
          <p:cNvPr id="5" name="Picture 4"/>
          <p:cNvPicPr>
            <a:picLocks noChangeAspect="1"/>
          </p:cNvPicPr>
          <p:nvPr/>
        </p:nvPicPr>
        <p:blipFill>
          <a:blip r:embed="rId3"/>
          <a:stretch>
            <a:fillRect/>
          </a:stretch>
        </p:blipFill>
        <p:spPr>
          <a:xfrm>
            <a:off x="0" y="3167406"/>
            <a:ext cx="12192000" cy="3690594"/>
          </a:xfrm>
          <a:prstGeom prst="rect">
            <a:avLst/>
          </a:prstGeom>
        </p:spPr>
      </p:pic>
    </p:spTree>
    <p:extLst>
      <p:ext uri="{BB962C8B-B14F-4D97-AF65-F5344CB8AC3E}">
        <p14:creationId xmlns:p14="http://schemas.microsoft.com/office/powerpoint/2010/main" val="358283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Elastic </a:t>
            </a:r>
            <a:r>
              <a:rPr lang="en-IN" dirty="0" err="1"/>
              <a:t>ip</a:t>
            </a:r>
            <a:r>
              <a:rPr lang="en-IN" dirty="0"/>
              <a:t> :  has been created its shown below.</a:t>
            </a:r>
          </a:p>
          <a:p>
            <a:endParaRPr lang="en-IN" dirty="0"/>
          </a:p>
          <a:p>
            <a:endParaRPr lang="en-IN" dirty="0"/>
          </a:p>
          <a:p>
            <a:endParaRPr lang="en-IN" dirty="0"/>
          </a:p>
          <a:p>
            <a:endParaRPr lang="en-IN" dirty="0"/>
          </a:p>
          <a:p>
            <a:endParaRPr lang="en-IN" dirty="0"/>
          </a:p>
          <a:p>
            <a:r>
              <a:rPr lang="en-IN" dirty="0"/>
              <a:t>And next click on  </a:t>
            </a:r>
            <a:r>
              <a:rPr lang="en-IN" dirty="0" err="1"/>
              <a:t>ip</a:t>
            </a:r>
            <a:r>
              <a:rPr lang="en-IN" dirty="0"/>
              <a:t> address and next associate elastic </a:t>
            </a:r>
            <a:r>
              <a:rPr lang="en-IN" dirty="0" err="1"/>
              <a:t>ip</a:t>
            </a:r>
            <a:r>
              <a:rPr lang="en-IN" dirty="0"/>
              <a:t> : address.</a:t>
            </a:r>
          </a:p>
        </p:txBody>
      </p:sp>
      <p:pic>
        <p:nvPicPr>
          <p:cNvPr id="4" name="Picture 3"/>
          <p:cNvPicPr>
            <a:picLocks noChangeAspect="1"/>
          </p:cNvPicPr>
          <p:nvPr/>
        </p:nvPicPr>
        <p:blipFill>
          <a:blip r:embed="rId2"/>
          <a:stretch>
            <a:fillRect/>
          </a:stretch>
        </p:blipFill>
        <p:spPr>
          <a:xfrm>
            <a:off x="0" y="457590"/>
            <a:ext cx="12192000" cy="2615549"/>
          </a:xfrm>
          <a:prstGeom prst="rect">
            <a:avLst/>
          </a:prstGeom>
        </p:spPr>
      </p:pic>
      <p:pic>
        <p:nvPicPr>
          <p:cNvPr id="5" name="Picture 4"/>
          <p:cNvPicPr>
            <a:picLocks noChangeAspect="1"/>
          </p:cNvPicPr>
          <p:nvPr/>
        </p:nvPicPr>
        <p:blipFill>
          <a:blip r:embed="rId3"/>
          <a:stretch>
            <a:fillRect/>
          </a:stretch>
        </p:blipFill>
        <p:spPr>
          <a:xfrm>
            <a:off x="0" y="3530729"/>
            <a:ext cx="12192000" cy="3327271"/>
          </a:xfrm>
          <a:prstGeom prst="rect">
            <a:avLst/>
          </a:prstGeom>
        </p:spPr>
      </p:pic>
    </p:spTree>
    <p:extLst>
      <p:ext uri="{BB962C8B-B14F-4D97-AF65-F5344CB8AC3E}">
        <p14:creationId xmlns:p14="http://schemas.microsoft.com/office/powerpoint/2010/main" val="180439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Here attach instance and which is running is running state .</a:t>
            </a:r>
          </a:p>
          <a:p>
            <a:r>
              <a:rPr lang="en-IN" dirty="0"/>
              <a:t>And next click on associate.</a:t>
            </a:r>
          </a:p>
        </p:txBody>
      </p:sp>
      <p:pic>
        <p:nvPicPr>
          <p:cNvPr id="4" name="Picture 3"/>
          <p:cNvPicPr>
            <a:picLocks noChangeAspect="1"/>
          </p:cNvPicPr>
          <p:nvPr/>
        </p:nvPicPr>
        <p:blipFill>
          <a:blip r:embed="rId2"/>
          <a:stretch>
            <a:fillRect/>
          </a:stretch>
        </p:blipFill>
        <p:spPr>
          <a:xfrm>
            <a:off x="0" y="1093509"/>
            <a:ext cx="12192000" cy="5764491"/>
          </a:xfrm>
          <a:prstGeom prst="rect">
            <a:avLst/>
          </a:prstGeom>
        </p:spPr>
      </p:pic>
    </p:spTree>
    <p:extLst>
      <p:ext uri="{BB962C8B-B14F-4D97-AF65-F5344CB8AC3E}">
        <p14:creationId xmlns:p14="http://schemas.microsoft.com/office/powerpoint/2010/main" val="322506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Here it shows connected elastic </a:t>
            </a:r>
            <a:r>
              <a:rPr lang="en-IN" dirty="0" err="1"/>
              <a:t>ip</a:t>
            </a:r>
            <a:r>
              <a:rPr lang="en-IN" dirty="0"/>
              <a:t>: address its shown below.</a:t>
            </a:r>
          </a:p>
        </p:txBody>
      </p:sp>
      <p:pic>
        <p:nvPicPr>
          <p:cNvPr id="4" name="Picture 3"/>
          <p:cNvPicPr>
            <a:picLocks noChangeAspect="1"/>
          </p:cNvPicPr>
          <p:nvPr/>
        </p:nvPicPr>
        <p:blipFill>
          <a:blip r:embed="rId2"/>
          <a:stretch>
            <a:fillRect/>
          </a:stretch>
        </p:blipFill>
        <p:spPr>
          <a:xfrm>
            <a:off x="0" y="480767"/>
            <a:ext cx="12192000" cy="6377233"/>
          </a:xfrm>
          <a:prstGeom prst="rect">
            <a:avLst/>
          </a:prstGeom>
        </p:spPr>
      </p:pic>
    </p:spTree>
    <p:extLst>
      <p:ext uri="{BB962C8B-B14F-4D97-AF65-F5344CB8AC3E}">
        <p14:creationId xmlns:p14="http://schemas.microsoft.com/office/powerpoint/2010/main" val="27834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Copy the SSH link paste that in any tool (</a:t>
            </a:r>
            <a:r>
              <a:rPr lang="en-US" dirty="0" err="1"/>
              <a:t>GIT,Mobaxterm</a:t>
            </a:r>
            <a:r>
              <a:rPr lang="en-US" dirty="0"/>
              <a:t> etc..,) to connect with AWS.</a:t>
            </a:r>
            <a:endParaRPr lang="en-IN" dirty="0"/>
          </a:p>
        </p:txBody>
      </p:sp>
      <p:pic>
        <p:nvPicPr>
          <p:cNvPr id="4" name="Picture 3"/>
          <p:cNvPicPr>
            <a:picLocks noChangeAspect="1"/>
          </p:cNvPicPr>
          <p:nvPr/>
        </p:nvPicPr>
        <p:blipFill>
          <a:blip r:embed="rId2"/>
          <a:stretch>
            <a:fillRect/>
          </a:stretch>
        </p:blipFill>
        <p:spPr>
          <a:xfrm>
            <a:off x="1" y="970961"/>
            <a:ext cx="12191999" cy="5887039"/>
          </a:xfrm>
          <a:prstGeom prst="rect">
            <a:avLst/>
          </a:prstGeom>
        </p:spPr>
      </p:pic>
    </p:spTree>
    <p:extLst>
      <p:ext uri="{BB962C8B-B14F-4D97-AF65-F5344CB8AC3E}">
        <p14:creationId xmlns:p14="http://schemas.microsoft.com/office/powerpoint/2010/main" val="416544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000" b="1" dirty="0"/>
              <a:t>Step-2:</a:t>
            </a:r>
            <a:r>
              <a:rPr lang="en-US" sz="2000" dirty="0"/>
              <a:t> </a:t>
            </a:r>
          </a:p>
          <a:p>
            <a:r>
              <a:rPr lang="en-US" sz="2000" dirty="0"/>
              <a:t>Now install </a:t>
            </a:r>
            <a:r>
              <a:rPr lang="en-US" sz="2000" dirty="0" err="1"/>
              <a:t>Java,Maven,Jenkins,sonarqube</a:t>
            </a:r>
            <a:r>
              <a:rPr lang="en-US" sz="2000" dirty="0"/>
              <a:t> and Docker in the instance for Integration. </a:t>
            </a:r>
          </a:p>
          <a:p>
            <a:r>
              <a:rPr lang="en-US" sz="2000" dirty="0"/>
              <a:t>To Install Jenkins follow below commands.</a:t>
            </a:r>
          </a:p>
          <a:p>
            <a:r>
              <a:rPr lang="en-US" sz="2000" b="1" dirty="0" err="1"/>
              <a:t>sudo</a:t>
            </a:r>
            <a:r>
              <a:rPr lang="en-US" sz="2000" b="1" dirty="0"/>
              <a:t> apt update -y</a:t>
            </a:r>
            <a:r>
              <a:rPr lang="en-US" sz="2000" dirty="0"/>
              <a:t>  </a:t>
            </a:r>
          </a:p>
          <a:p>
            <a:r>
              <a:rPr lang="en-IN" sz="2000" b="1" dirty="0" err="1"/>
              <a:t>sudo</a:t>
            </a:r>
            <a:r>
              <a:rPr lang="en-IN" sz="2000" b="1" dirty="0"/>
              <a:t> apt upgrade –y</a:t>
            </a:r>
          </a:p>
          <a:p>
            <a:r>
              <a:rPr lang="en-IN" sz="2000" dirty="0" err="1"/>
              <a:t>sudo</a:t>
            </a:r>
            <a:r>
              <a:rPr lang="en-IN" sz="2000" dirty="0"/>
              <a:t> </a:t>
            </a:r>
            <a:r>
              <a:rPr lang="en-IN" sz="2000" dirty="0" err="1"/>
              <a:t>wget</a:t>
            </a:r>
            <a:r>
              <a:rPr lang="en-IN" sz="2000" dirty="0"/>
              <a:t> -O /</a:t>
            </a:r>
            <a:r>
              <a:rPr lang="en-IN" sz="2000" dirty="0" err="1"/>
              <a:t>usr</a:t>
            </a:r>
            <a:r>
              <a:rPr lang="en-IN" sz="2000" dirty="0"/>
              <a:t>/share/keyrings/</a:t>
            </a:r>
            <a:r>
              <a:rPr lang="en-IN" sz="2000" dirty="0" err="1"/>
              <a:t>jenkins-keyring.asc</a:t>
            </a:r>
            <a:r>
              <a:rPr lang="en-IN" sz="2000" dirty="0"/>
              <a:t> \  </a:t>
            </a:r>
            <a:r>
              <a:rPr lang="en-IN" sz="2000" dirty="0">
                <a:hlinkClick r:id="rId2"/>
              </a:rPr>
              <a:t>https://pkg.jenkins.io/debian-stable/jenkins.io-2023.key</a:t>
            </a:r>
            <a:endParaRPr lang="en-IN" sz="2000" dirty="0"/>
          </a:p>
          <a:p>
            <a:r>
              <a:rPr lang="en-IN" sz="2000" dirty="0"/>
              <a:t>echo "deb [signed-by=/</a:t>
            </a:r>
            <a:r>
              <a:rPr lang="en-IN" sz="2000" dirty="0" err="1"/>
              <a:t>usr</a:t>
            </a:r>
            <a:r>
              <a:rPr lang="en-IN" sz="2000" dirty="0"/>
              <a:t>/share/keyrings/</a:t>
            </a:r>
            <a:r>
              <a:rPr lang="en-IN" sz="2000" dirty="0" err="1"/>
              <a:t>jenkins-keyring.asc</a:t>
            </a:r>
            <a:r>
              <a:rPr lang="en-IN" sz="2000" dirty="0"/>
              <a:t>]" \  https://pkg.jenkins.io/debian-stable binary/ | </a:t>
            </a:r>
            <a:r>
              <a:rPr lang="en-IN" sz="2000" dirty="0" err="1"/>
              <a:t>sudo</a:t>
            </a:r>
            <a:r>
              <a:rPr lang="en-IN" sz="2000" dirty="0"/>
              <a:t> tee \ /</a:t>
            </a:r>
            <a:r>
              <a:rPr lang="en-IN" sz="2000" dirty="0" err="1"/>
              <a:t>etc</a:t>
            </a:r>
            <a:r>
              <a:rPr lang="en-IN" sz="2000" dirty="0"/>
              <a:t>/apt/</a:t>
            </a:r>
            <a:r>
              <a:rPr lang="en-IN" sz="2000" dirty="0" err="1"/>
              <a:t>sources.list.d</a:t>
            </a:r>
            <a:r>
              <a:rPr lang="en-IN" sz="2000" dirty="0"/>
              <a:t>/</a:t>
            </a:r>
            <a:r>
              <a:rPr lang="en-IN" sz="2000" dirty="0" err="1"/>
              <a:t>jenkins.list</a:t>
            </a:r>
            <a:r>
              <a:rPr lang="en-IN" sz="2000" dirty="0"/>
              <a:t> &gt; /dev/null</a:t>
            </a:r>
          </a:p>
          <a:p>
            <a:r>
              <a:rPr lang="en-IN" sz="2000" b="1" dirty="0" err="1"/>
              <a:t>sudo</a:t>
            </a:r>
            <a:r>
              <a:rPr lang="en-IN" sz="2000" b="1" dirty="0"/>
              <a:t> apt-get update</a:t>
            </a:r>
          </a:p>
          <a:p>
            <a:r>
              <a:rPr lang="en-US" sz="2000" dirty="0"/>
              <a:t>Now need to Install </a:t>
            </a:r>
            <a:r>
              <a:rPr lang="en-US" sz="2000" dirty="0" err="1"/>
              <a:t>Jdk</a:t>
            </a:r>
            <a:r>
              <a:rPr lang="en-US" sz="2000" dirty="0"/>
              <a:t> in Instance for that use</a:t>
            </a:r>
          </a:p>
          <a:p>
            <a:r>
              <a:rPr lang="en-IN" sz="2000" b="1" dirty="0" err="1"/>
              <a:t>sudo</a:t>
            </a:r>
            <a:r>
              <a:rPr lang="en-IN" sz="2000" b="1" dirty="0"/>
              <a:t> apt install openjdk-17-jre-headless</a:t>
            </a:r>
          </a:p>
          <a:p>
            <a:r>
              <a:rPr lang="en-IN" sz="2000" b="1" dirty="0"/>
              <a:t>Java –version</a:t>
            </a:r>
          </a:p>
        </p:txBody>
      </p:sp>
      <p:pic>
        <p:nvPicPr>
          <p:cNvPr id="4" name="Picture 3"/>
          <p:cNvPicPr>
            <a:picLocks noChangeAspect="1"/>
          </p:cNvPicPr>
          <p:nvPr/>
        </p:nvPicPr>
        <p:blipFill>
          <a:blip r:embed="rId3"/>
          <a:stretch>
            <a:fillRect/>
          </a:stretch>
        </p:blipFill>
        <p:spPr>
          <a:xfrm>
            <a:off x="163398" y="4865628"/>
            <a:ext cx="12028602" cy="1883964"/>
          </a:xfrm>
          <a:prstGeom prst="rect">
            <a:avLst/>
          </a:prstGeom>
        </p:spPr>
      </p:pic>
    </p:spTree>
    <p:extLst>
      <p:ext uri="{BB962C8B-B14F-4D97-AF65-F5344CB8AC3E}">
        <p14:creationId xmlns:p14="http://schemas.microsoft.com/office/powerpoint/2010/main" val="33503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02"/>
            <a:ext cx="12192000" cy="6870602"/>
          </a:xfrm>
        </p:spPr>
        <p:txBody>
          <a:bodyPr>
            <a:normAutofit fontScale="92500" lnSpcReduction="10000"/>
          </a:bodyPr>
          <a:lstStyle/>
          <a:p>
            <a:r>
              <a:rPr lang="en-US" dirty="0"/>
              <a:t>Then need to Install Maven In the Instance using </a:t>
            </a:r>
          </a:p>
          <a:p>
            <a:r>
              <a:rPr lang="es-ES" b="1" dirty="0"/>
              <a:t>sudo </a:t>
            </a:r>
            <a:r>
              <a:rPr lang="es-ES" b="1" dirty="0" err="1"/>
              <a:t>apt</a:t>
            </a:r>
            <a:r>
              <a:rPr lang="es-ES" b="1" dirty="0"/>
              <a:t> </a:t>
            </a:r>
            <a:r>
              <a:rPr lang="es-ES" b="1" dirty="0" err="1"/>
              <a:t>install</a:t>
            </a:r>
            <a:r>
              <a:rPr lang="es-ES" b="1" dirty="0"/>
              <a:t> </a:t>
            </a:r>
            <a:r>
              <a:rPr lang="es-ES" b="1" dirty="0" err="1"/>
              <a:t>maven</a:t>
            </a:r>
            <a:r>
              <a:rPr lang="es-ES" b="1" dirty="0"/>
              <a:t> -y</a:t>
            </a:r>
            <a:r>
              <a:rPr lang="es-ES" dirty="0"/>
              <a:t> </a:t>
            </a:r>
          </a:p>
          <a:p>
            <a:r>
              <a:rPr lang="en-US" dirty="0"/>
              <a:t>Then need to Install Jenkins before install need to add Keys for Jenkins </a:t>
            </a:r>
          </a:p>
          <a:p>
            <a:r>
              <a:rPr lang="en-US" b="1" dirty="0"/>
              <a:t>curl -</a:t>
            </a:r>
            <a:r>
              <a:rPr lang="en-US" b="1" dirty="0" err="1"/>
              <a:t>fsSL</a:t>
            </a:r>
            <a:r>
              <a:rPr lang="en-US" b="1" dirty="0"/>
              <a:t> </a:t>
            </a:r>
            <a:r>
              <a:rPr lang="en-US" b="1" u="sng" dirty="0">
                <a:hlinkClick r:id="rId2"/>
              </a:rPr>
              <a:t>https://pkg.jenkins.io/debian-stable/jenkins.io-2023.key</a:t>
            </a:r>
            <a:r>
              <a:rPr lang="en-US" b="1" dirty="0"/>
              <a:t> | </a:t>
            </a:r>
            <a:r>
              <a:rPr lang="en-US" b="1" dirty="0" err="1"/>
              <a:t>sudo</a:t>
            </a:r>
            <a:r>
              <a:rPr lang="en-US" b="1" dirty="0"/>
              <a:t> tee \ /</a:t>
            </a:r>
            <a:r>
              <a:rPr lang="en-US" b="1" dirty="0" err="1"/>
              <a:t>usr</a:t>
            </a:r>
            <a:r>
              <a:rPr lang="en-US" b="1" dirty="0"/>
              <a:t>/share/keyrings/</a:t>
            </a:r>
            <a:r>
              <a:rPr lang="en-US" b="1" dirty="0" err="1"/>
              <a:t>jenkins-keyring.asc</a:t>
            </a:r>
            <a:r>
              <a:rPr lang="en-US" b="1" dirty="0"/>
              <a:t> &gt; /dev/null</a:t>
            </a:r>
            <a:r>
              <a:rPr lang="en-US" dirty="0"/>
              <a:t> </a:t>
            </a:r>
          </a:p>
          <a:p>
            <a:r>
              <a:rPr lang="en-US" b="1" dirty="0"/>
              <a:t>echo deb [signed-by=/</a:t>
            </a:r>
            <a:r>
              <a:rPr lang="en-US" b="1" dirty="0" err="1"/>
              <a:t>usr</a:t>
            </a:r>
            <a:r>
              <a:rPr lang="en-US" b="1" dirty="0"/>
              <a:t>/share/keyrings/</a:t>
            </a:r>
            <a:r>
              <a:rPr lang="en-US" b="1" dirty="0" err="1"/>
              <a:t>jenkins-keyring.asc</a:t>
            </a:r>
            <a:r>
              <a:rPr lang="en-US" b="1" dirty="0"/>
              <a:t>] \ </a:t>
            </a:r>
            <a:r>
              <a:rPr lang="en-US" b="1" u="sng" dirty="0">
                <a:hlinkClick r:id="rId3"/>
              </a:rPr>
              <a:t>https://pkg.jenkins.io/debian-stable binary/</a:t>
            </a:r>
            <a:r>
              <a:rPr lang="en-US" b="1" dirty="0"/>
              <a:t> | </a:t>
            </a:r>
            <a:r>
              <a:rPr lang="en-US" b="1" dirty="0" err="1"/>
              <a:t>sudo</a:t>
            </a:r>
            <a:r>
              <a:rPr lang="en-US" b="1" dirty="0"/>
              <a:t> tee /</a:t>
            </a:r>
            <a:r>
              <a:rPr lang="en-US" b="1" dirty="0" err="1"/>
              <a:t>etc</a:t>
            </a:r>
            <a:r>
              <a:rPr lang="en-US" b="1" dirty="0"/>
              <a:t>/apt/</a:t>
            </a:r>
            <a:r>
              <a:rPr lang="en-US" b="1" dirty="0" err="1"/>
              <a:t>sources.list.d</a:t>
            </a:r>
            <a:r>
              <a:rPr lang="en-US" b="1" dirty="0"/>
              <a:t>/</a:t>
            </a:r>
            <a:r>
              <a:rPr lang="en-US" b="1" dirty="0" err="1"/>
              <a:t>jenkins.list</a:t>
            </a:r>
            <a:r>
              <a:rPr lang="en-US" b="1" dirty="0"/>
              <a:t> &gt; /dev/null</a:t>
            </a:r>
          </a:p>
          <a:p>
            <a:r>
              <a:rPr lang="en-IN" b="1" dirty="0" err="1"/>
              <a:t>sudo</a:t>
            </a:r>
            <a:r>
              <a:rPr lang="en-IN" b="1" dirty="0"/>
              <a:t> apt-get install </a:t>
            </a:r>
            <a:r>
              <a:rPr lang="en-IN" b="1" dirty="0" err="1"/>
              <a:t>jenkins</a:t>
            </a:r>
            <a:r>
              <a:rPr lang="en-IN" b="1" dirty="0"/>
              <a:t> –y</a:t>
            </a:r>
          </a:p>
          <a:p>
            <a:r>
              <a:rPr lang="en-IN" b="1" dirty="0"/>
              <a:t>Jenkins –version</a:t>
            </a:r>
          </a:p>
          <a:p>
            <a:endParaRPr lang="en-IN" b="1" dirty="0"/>
          </a:p>
          <a:p>
            <a:endParaRPr lang="en-IN" b="1" dirty="0"/>
          </a:p>
          <a:p>
            <a:endParaRPr lang="en-IN" b="1" dirty="0"/>
          </a:p>
          <a:p>
            <a:endParaRPr lang="en-IN" b="1" dirty="0"/>
          </a:p>
          <a:p>
            <a:r>
              <a:rPr lang="en-US" dirty="0"/>
              <a:t>Then start the </a:t>
            </a:r>
            <a:r>
              <a:rPr lang="en-US" dirty="0" err="1"/>
              <a:t>jenkins</a:t>
            </a:r>
            <a:r>
              <a:rPr lang="en-US" dirty="0"/>
              <a:t> by using</a:t>
            </a:r>
          </a:p>
          <a:p>
            <a:r>
              <a:rPr lang="en-US" b="1" dirty="0" err="1"/>
              <a:t>sudo</a:t>
            </a:r>
            <a:r>
              <a:rPr lang="en-US" b="1" dirty="0"/>
              <a:t> </a:t>
            </a:r>
            <a:r>
              <a:rPr lang="en-US" b="1" dirty="0" err="1"/>
              <a:t>systemctl</a:t>
            </a:r>
            <a:r>
              <a:rPr lang="en-US" b="1" dirty="0"/>
              <a:t> start </a:t>
            </a:r>
            <a:r>
              <a:rPr lang="en-US" b="1" dirty="0" err="1"/>
              <a:t>jenkins</a:t>
            </a:r>
            <a:endParaRPr lang="en-IN" dirty="0"/>
          </a:p>
        </p:txBody>
      </p:sp>
      <p:pic>
        <p:nvPicPr>
          <p:cNvPr id="4" name="Picture 3"/>
          <p:cNvPicPr>
            <a:picLocks noChangeAspect="1"/>
          </p:cNvPicPr>
          <p:nvPr/>
        </p:nvPicPr>
        <p:blipFill>
          <a:blip r:embed="rId4"/>
          <a:stretch>
            <a:fillRect/>
          </a:stretch>
        </p:blipFill>
        <p:spPr>
          <a:xfrm>
            <a:off x="76985" y="4076783"/>
            <a:ext cx="12038029" cy="1428470"/>
          </a:xfrm>
          <a:prstGeom prst="rect">
            <a:avLst/>
          </a:prstGeom>
        </p:spPr>
      </p:pic>
    </p:spTree>
    <p:extLst>
      <p:ext uri="{BB962C8B-B14F-4D97-AF65-F5344CB8AC3E}">
        <p14:creationId xmlns:p14="http://schemas.microsoft.com/office/powerpoint/2010/main" val="340496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starting the Jenkins need to </a:t>
            </a:r>
            <a:r>
              <a:rPr lang="en-US" sz="2400" dirty="0" err="1"/>
              <a:t>checkstatus</a:t>
            </a:r>
            <a:r>
              <a:rPr lang="en-US" sz="2400" dirty="0"/>
              <a:t> of </a:t>
            </a:r>
            <a:r>
              <a:rPr lang="en-US" sz="2400" dirty="0" err="1"/>
              <a:t>Jnekins</a:t>
            </a:r>
            <a:r>
              <a:rPr lang="en-US" sz="2400" dirty="0"/>
              <a:t> it is active or not by using</a:t>
            </a:r>
          </a:p>
          <a:p>
            <a:r>
              <a:rPr lang="en-IN" sz="2400" b="1" dirty="0" err="1"/>
              <a:t>sudo</a:t>
            </a:r>
            <a:r>
              <a:rPr lang="en-IN" sz="2400" b="1" dirty="0"/>
              <a:t> </a:t>
            </a:r>
            <a:r>
              <a:rPr lang="en-IN" sz="2400" b="1" dirty="0" err="1"/>
              <a:t>systemctl</a:t>
            </a:r>
            <a:r>
              <a:rPr lang="en-IN" sz="2400" b="1" dirty="0"/>
              <a:t> status </a:t>
            </a:r>
            <a:r>
              <a:rPr lang="en-IN" sz="2400" b="1" dirty="0" err="1"/>
              <a:t>jenkins</a:t>
            </a:r>
            <a:endParaRPr lang="en-IN" sz="2400" dirty="0"/>
          </a:p>
          <a:p>
            <a:endParaRPr lang="en-IN" dirty="0"/>
          </a:p>
        </p:txBody>
      </p:sp>
      <p:pic>
        <p:nvPicPr>
          <p:cNvPr id="4" name="Picture 3"/>
          <p:cNvPicPr>
            <a:picLocks noChangeAspect="1"/>
          </p:cNvPicPr>
          <p:nvPr/>
        </p:nvPicPr>
        <p:blipFill>
          <a:blip r:embed="rId2"/>
          <a:stretch>
            <a:fillRect/>
          </a:stretch>
        </p:blipFill>
        <p:spPr>
          <a:xfrm>
            <a:off x="34613" y="1008668"/>
            <a:ext cx="12122773" cy="5335571"/>
          </a:xfrm>
          <a:prstGeom prst="rect">
            <a:avLst/>
          </a:prstGeom>
        </p:spPr>
      </p:pic>
    </p:spTree>
    <p:extLst>
      <p:ext uri="{BB962C8B-B14F-4D97-AF65-F5344CB8AC3E}">
        <p14:creationId xmlns:p14="http://schemas.microsoft.com/office/powerpoint/2010/main" val="4630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Then connect to the Jenkins dashboard by using </a:t>
            </a:r>
            <a:r>
              <a:rPr lang="en-US" sz="2400" b="1" dirty="0"/>
              <a:t>Instance public IPV4 address:8080</a:t>
            </a:r>
            <a:endParaRPr lang="en-IN" sz="2400" dirty="0"/>
          </a:p>
          <a:p>
            <a:endParaRPr lang="en-IN" dirty="0"/>
          </a:p>
        </p:txBody>
      </p:sp>
      <p:pic>
        <p:nvPicPr>
          <p:cNvPr id="4" name="Picture 3"/>
          <p:cNvPicPr>
            <a:picLocks noChangeAspect="1"/>
          </p:cNvPicPr>
          <p:nvPr/>
        </p:nvPicPr>
        <p:blipFill>
          <a:blip r:embed="rId2"/>
          <a:stretch>
            <a:fillRect/>
          </a:stretch>
        </p:blipFill>
        <p:spPr>
          <a:xfrm>
            <a:off x="-1" y="622169"/>
            <a:ext cx="12207711" cy="6235831"/>
          </a:xfrm>
          <a:prstGeom prst="rect">
            <a:avLst/>
          </a:prstGeom>
        </p:spPr>
      </p:pic>
    </p:spTree>
    <p:extLst>
      <p:ext uri="{BB962C8B-B14F-4D97-AF65-F5344CB8AC3E}">
        <p14:creationId xmlns:p14="http://schemas.microsoft.com/office/powerpoint/2010/main" val="293419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 y="0"/>
            <a:ext cx="12192786" cy="6858000"/>
          </a:xfrm>
        </p:spPr>
        <p:txBody>
          <a:bodyPr>
            <a:normAutofit fontScale="85000" lnSpcReduction="20000"/>
          </a:bodyPr>
          <a:lstStyle/>
          <a:p>
            <a:r>
              <a:rPr lang="en-IN" b="1" dirty="0"/>
              <a:t>What is Jenkins?</a:t>
            </a:r>
          </a:p>
          <a:p>
            <a:r>
              <a:rPr lang="en-US" b="1" dirty="0"/>
              <a:t>Jenkins</a:t>
            </a:r>
            <a:r>
              <a:rPr lang="en-US" dirty="0"/>
              <a:t>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p>
          <a:p>
            <a:endParaRPr lang="en-US" dirty="0"/>
          </a:p>
          <a:p>
            <a:r>
              <a:rPr lang="en-US" b="1" dirty="0"/>
              <a:t>What is Jenkins CI/CD Pipeline?</a:t>
            </a:r>
          </a:p>
          <a:p>
            <a:r>
              <a:rPr lang="en-US" dirty="0"/>
              <a:t>Jenkins CI/CD stands for</a:t>
            </a:r>
            <a:r>
              <a:rPr lang="en-US" u="sng" dirty="0">
                <a:hlinkClick r:id="rId2"/>
              </a:rPr>
              <a:t> Continuous Integration / Continuous Deployment</a:t>
            </a:r>
            <a:r>
              <a:rPr lang="en-US" dirty="0"/>
              <a: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r>
              <a:rPr lang="en-IN" dirty="0"/>
              <a:t>Test code</a:t>
            </a:r>
          </a:p>
          <a:p>
            <a:r>
              <a:rPr lang="en-IN" dirty="0"/>
              <a:t>Build Application</a:t>
            </a:r>
          </a:p>
          <a:p>
            <a:r>
              <a:rPr lang="en-IN" dirty="0"/>
              <a:t>Push Repository</a:t>
            </a:r>
          </a:p>
          <a:p>
            <a:r>
              <a:rPr lang="en-IN" dirty="0"/>
              <a:t>Deploy to Server</a:t>
            </a:r>
          </a:p>
          <a:p>
            <a:r>
              <a:rPr lang="en-US" dirty="0"/>
              <a:t>All the steps mentioned above will perform in sequence one after the other if any step/stage get failed it will not move forward to another step/stage until the previous step got a success. To master Jenkins and its integration in CI/CD pipelines, the </a:t>
            </a:r>
            <a:r>
              <a:rPr lang="en-US" b="1" u="sng" dirty="0">
                <a:hlinkClick r:id="rId3"/>
              </a:rPr>
              <a:t>DevOps Engineering – Planning to Production</a:t>
            </a:r>
            <a:r>
              <a:rPr lang="en-US" dirty="0"/>
              <a:t> course provides detailed lessons and real-world projects.</a:t>
            </a:r>
            <a:endParaRPr lang="en-IN" dirty="0"/>
          </a:p>
          <a:p>
            <a:endParaRPr lang="en-IN" dirty="0"/>
          </a:p>
        </p:txBody>
      </p:sp>
    </p:spTree>
    <p:extLst>
      <p:ext uri="{BB962C8B-B14F-4D97-AF65-F5344CB8AC3E}">
        <p14:creationId xmlns:p14="http://schemas.microsoft.com/office/powerpoint/2010/main" val="389146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once Jenkins is installed and connected to dashboard then for this Application case, we are running Jenkins on another port. so change the port to 8090.</a:t>
            </a:r>
          </a:p>
          <a:p>
            <a:r>
              <a:rPr lang="en-US" sz="2400" dirty="0"/>
              <a:t>For changing to 8090 port first need to stop Jenkins by using</a:t>
            </a:r>
          </a:p>
          <a:p>
            <a:pPr fontAlgn="base"/>
            <a:r>
              <a:rPr lang="en-US" sz="2400" b="1" dirty="0" err="1"/>
              <a:t>sudo</a:t>
            </a:r>
            <a:r>
              <a:rPr lang="en-US" sz="2400" b="1" dirty="0"/>
              <a:t> </a:t>
            </a:r>
            <a:r>
              <a:rPr lang="en-US" sz="2400" b="1" dirty="0" err="1"/>
              <a:t>systemctl</a:t>
            </a:r>
            <a:r>
              <a:rPr lang="en-US" sz="2400" b="1" dirty="0"/>
              <a:t> stop </a:t>
            </a:r>
            <a:r>
              <a:rPr lang="en-US" sz="2400" b="1" dirty="0" err="1"/>
              <a:t>jenkins</a:t>
            </a:r>
            <a:r>
              <a:rPr lang="en-US" sz="2400" dirty="0"/>
              <a:t>  </a:t>
            </a:r>
          </a:p>
          <a:p>
            <a:r>
              <a:rPr lang="en-US" sz="2400" dirty="0"/>
              <a:t>Then check the status of </a:t>
            </a:r>
            <a:r>
              <a:rPr lang="en-US" sz="2400" dirty="0" err="1"/>
              <a:t>jenkins</a:t>
            </a:r>
            <a:r>
              <a:rPr lang="en-US" sz="2400" dirty="0"/>
              <a:t> it is inactive or not by using</a:t>
            </a:r>
          </a:p>
          <a:p>
            <a:pPr fontAlgn="base"/>
            <a:r>
              <a:rPr lang="en-US" sz="2400" b="1" dirty="0" err="1"/>
              <a:t>sudo</a:t>
            </a:r>
            <a:r>
              <a:rPr lang="en-US" sz="2400" b="1" dirty="0"/>
              <a:t> </a:t>
            </a:r>
            <a:r>
              <a:rPr lang="en-US" sz="2400" b="1" dirty="0" err="1"/>
              <a:t>systemctl</a:t>
            </a:r>
            <a:r>
              <a:rPr lang="en-US" sz="2400" b="1" dirty="0"/>
              <a:t> status </a:t>
            </a:r>
            <a:r>
              <a:rPr lang="en-US" sz="2400" b="1" dirty="0" err="1"/>
              <a:t>jenkins</a:t>
            </a:r>
            <a:r>
              <a:rPr lang="en-US" sz="2400" dirty="0"/>
              <a:t> </a:t>
            </a:r>
          </a:p>
          <a:p>
            <a:r>
              <a:rPr lang="en-US" sz="2400" dirty="0"/>
              <a:t>Now we need to change the port to 8090 for that need to change the directory by using</a:t>
            </a:r>
          </a:p>
          <a:p>
            <a:r>
              <a:rPr lang="en-IN" sz="2400" b="1" dirty="0"/>
              <a:t>cd /</a:t>
            </a:r>
            <a:r>
              <a:rPr lang="en-IN" sz="2400" b="1" dirty="0" err="1"/>
              <a:t>etc</a:t>
            </a:r>
            <a:r>
              <a:rPr lang="en-IN" sz="2400" b="1" dirty="0"/>
              <a:t>/default</a:t>
            </a:r>
          </a:p>
          <a:p>
            <a:r>
              <a:rPr lang="en-US" sz="2400" dirty="0"/>
              <a:t>After changing into directory need to go vi editor to change the port number by using</a:t>
            </a:r>
          </a:p>
          <a:p>
            <a:r>
              <a:rPr lang="en-US" sz="2400" b="1" dirty="0" err="1"/>
              <a:t>sudo</a:t>
            </a:r>
            <a:r>
              <a:rPr lang="en-US" sz="2400" b="1" dirty="0"/>
              <a:t> vi </a:t>
            </a:r>
            <a:r>
              <a:rPr lang="en-US" sz="2400" b="1" dirty="0" err="1"/>
              <a:t>jenkins</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4449452"/>
            <a:ext cx="12192000" cy="2408548"/>
          </a:xfrm>
          <a:prstGeom prst="rect">
            <a:avLst/>
          </a:prstGeom>
        </p:spPr>
      </p:pic>
    </p:spTree>
    <p:extLst>
      <p:ext uri="{BB962C8B-B14F-4D97-AF65-F5344CB8AC3E}">
        <p14:creationId xmlns:p14="http://schemas.microsoft.com/office/powerpoint/2010/main" val="225464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928701"/>
          </a:xfrm>
        </p:spPr>
        <p:txBody>
          <a:bodyPr/>
          <a:lstStyle/>
          <a:p>
            <a:r>
              <a:rPr lang="en-US" sz="2400" dirty="0"/>
              <a:t>After exit from vi editor need to change to another directory by using</a:t>
            </a:r>
          </a:p>
          <a:p>
            <a:r>
              <a:rPr lang="en-IN" sz="2400" b="1" dirty="0"/>
              <a:t>cd /lib/</a:t>
            </a:r>
            <a:r>
              <a:rPr lang="en-IN" sz="2400" b="1" dirty="0" err="1"/>
              <a:t>systemd</a:t>
            </a:r>
            <a:r>
              <a:rPr lang="en-IN" sz="2400" b="1" dirty="0"/>
              <a:t>/system</a:t>
            </a:r>
          </a:p>
          <a:p>
            <a:r>
              <a:rPr lang="en-US" sz="2400" dirty="0"/>
              <a:t>After changing into above directory need to got vi editor again by using </a:t>
            </a:r>
            <a:r>
              <a:rPr lang="en-US" sz="2400" b="1" dirty="0" err="1"/>
              <a:t>sudo</a:t>
            </a:r>
            <a:r>
              <a:rPr lang="en-US" sz="2400" b="1" dirty="0"/>
              <a:t> vi </a:t>
            </a:r>
            <a:r>
              <a:rPr lang="en-US" sz="2400" b="1" dirty="0" err="1"/>
              <a:t>jenkins.service</a:t>
            </a:r>
            <a:r>
              <a:rPr lang="en-US" sz="2400" b="1" dirty="0"/>
              <a:t> </a:t>
            </a:r>
            <a:r>
              <a:rPr lang="en-US" sz="2400" dirty="0"/>
              <a:t>in this need to change the </a:t>
            </a:r>
            <a:r>
              <a:rPr lang="en-US" sz="2400" dirty="0" err="1"/>
              <a:t>jenkins</a:t>
            </a:r>
            <a:r>
              <a:rPr lang="en-US" sz="2400" dirty="0"/>
              <a:t> port to 8090 and then exit form vi editor</a:t>
            </a:r>
            <a:endParaRPr lang="en-IN" sz="2400" dirty="0"/>
          </a:p>
          <a:p>
            <a:endParaRPr lang="en-IN" dirty="0"/>
          </a:p>
        </p:txBody>
      </p:sp>
      <p:pic>
        <p:nvPicPr>
          <p:cNvPr id="4" name="Picture 3"/>
          <p:cNvPicPr>
            <a:picLocks noChangeAspect="1"/>
          </p:cNvPicPr>
          <p:nvPr/>
        </p:nvPicPr>
        <p:blipFill>
          <a:blip r:embed="rId2"/>
          <a:stretch>
            <a:fillRect/>
          </a:stretch>
        </p:blipFill>
        <p:spPr>
          <a:xfrm>
            <a:off x="0" y="1762812"/>
            <a:ext cx="12192000" cy="5095187"/>
          </a:xfrm>
          <a:prstGeom prst="rect">
            <a:avLst/>
          </a:prstGeom>
        </p:spPr>
      </p:pic>
    </p:spTree>
    <p:extLst>
      <p:ext uri="{BB962C8B-B14F-4D97-AF65-F5344CB8AC3E}">
        <p14:creationId xmlns:p14="http://schemas.microsoft.com/office/powerpoint/2010/main" val="202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000" dirty="0"/>
              <a:t>After exit from vi editor need to reload the </a:t>
            </a:r>
            <a:r>
              <a:rPr lang="en-US" sz="2000" dirty="0" err="1"/>
              <a:t>jenkins</a:t>
            </a:r>
            <a:r>
              <a:rPr lang="en-US" sz="2000" dirty="0"/>
              <a:t> server by using</a:t>
            </a:r>
          </a:p>
          <a:p>
            <a:r>
              <a:rPr lang="en-US" sz="2000" b="1" dirty="0" err="1"/>
              <a:t>sudo</a:t>
            </a:r>
            <a:r>
              <a:rPr lang="en-US" sz="2000" b="1" dirty="0"/>
              <a:t> </a:t>
            </a:r>
            <a:r>
              <a:rPr lang="en-US" sz="2000" b="1" dirty="0" err="1"/>
              <a:t>systemctl</a:t>
            </a:r>
            <a:r>
              <a:rPr lang="en-US" sz="2000" b="1" dirty="0"/>
              <a:t> daemon-reload</a:t>
            </a:r>
          </a:p>
          <a:p>
            <a:r>
              <a:rPr lang="en-US" sz="2000" b="1" dirty="0"/>
              <a:t>Step-3:</a:t>
            </a:r>
            <a:r>
              <a:rPr lang="en-US" sz="2000" dirty="0"/>
              <a:t> </a:t>
            </a:r>
          </a:p>
          <a:p>
            <a:r>
              <a:rPr lang="en-US" sz="2000" dirty="0"/>
              <a:t>Jenkins dashboard creation</a:t>
            </a:r>
          </a:p>
          <a:p>
            <a:r>
              <a:rPr lang="en-US" sz="2000" dirty="0"/>
              <a:t>Then restart the </a:t>
            </a:r>
            <a:r>
              <a:rPr lang="en-US" sz="2000" dirty="0" err="1"/>
              <a:t>jenkins</a:t>
            </a:r>
            <a:r>
              <a:rPr lang="en-US" sz="2000" dirty="0"/>
              <a:t> server by using</a:t>
            </a:r>
          </a:p>
          <a:p>
            <a:r>
              <a:rPr lang="en-US" sz="2000" b="1" dirty="0" err="1"/>
              <a:t>sudo</a:t>
            </a:r>
            <a:r>
              <a:rPr lang="en-US" sz="2000" b="1" dirty="0"/>
              <a:t> </a:t>
            </a:r>
            <a:r>
              <a:rPr lang="en-US" sz="2000" b="1" dirty="0" err="1"/>
              <a:t>systemctl</a:t>
            </a:r>
            <a:r>
              <a:rPr lang="en-US" sz="2000" b="1" dirty="0"/>
              <a:t> restart </a:t>
            </a:r>
            <a:r>
              <a:rPr lang="en-US" sz="2000" b="1" dirty="0" err="1"/>
              <a:t>jenkins</a:t>
            </a:r>
            <a:r>
              <a:rPr lang="en-US" sz="2000" dirty="0"/>
              <a:t> </a:t>
            </a:r>
          </a:p>
          <a:p>
            <a:r>
              <a:rPr lang="en-US" sz="2000" dirty="0"/>
              <a:t>After restarting the service then connect the with 8090 port </a:t>
            </a:r>
          </a:p>
          <a:p>
            <a:r>
              <a:rPr lang="en-US" sz="2000" dirty="0"/>
              <a:t>Now Unlock Jenkins using an administrative password</a:t>
            </a:r>
          </a:p>
          <a:p>
            <a:r>
              <a:rPr lang="en-US" sz="2000" dirty="0"/>
              <a:t>To get need to copy </a:t>
            </a:r>
            <a:r>
              <a:rPr lang="en-US" sz="2000" dirty="0" err="1"/>
              <a:t>var</a:t>
            </a:r>
            <a:r>
              <a:rPr lang="en-US" sz="2000" dirty="0"/>
              <a:t> path and paste in </a:t>
            </a:r>
            <a:r>
              <a:rPr lang="en-US" sz="2000" dirty="0" err="1"/>
              <a:t>Git</a:t>
            </a:r>
            <a:r>
              <a:rPr lang="en-US" sz="2000" dirty="0"/>
              <a:t> by using </a:t>
            </a:r>
            <a:r>
              <a:rPr lang="en-US" sz="2000" b="1" dirty="0" err="1"/>
              <a:t>sudo</a:t>
            </a:r>
            <a:r>
              <a:rPr lang="en-US" sz="2000" b="1" dirty="0"/>
              <a:t> cat </a:t>
            </a:r>
            <a:r>
              <a:rPr lang="en-US" sz="2000" b="1" dirty="0" err="1"/>
              <a:t>var</a:t>
            </a:r>
            <a:r>
              <a:rPr lang="en-US" sz="2000" b="1" dirty="0"/>
              <a:t> path</a:t>
            </a:r>
            <a:r>
              <a:rPr lang="en-US" sz="2000" dirty="0"/>
              <a:t> to get administrative password</a:t>
            </a:r>
            <a:endParaRPr lang="en-IN" sz="2000" dirty="0"/>
          </a:p>
          <a:p>
            <a:endParaRPr lang="en-IN" dirty="0"/>
          </a:p>
        </p:txBody>
      </p:sp>
      <p:pic>
        <p:nvPicPr>
          <p:cNvPr id="4" name="Picture 3"/>
          <p:cNvPicPr>
            <a:picLocks noChangeAspect="1"/>
          </p:cNvPicPr>
          <p:nvPr/>
        </p:nvPicPr>
        <p:blipFill>
          <a:blip r:embed="rId2"/>
          <a:stretch>
            <a:fillRect/>
          </a:stretch>
        </p:blipFill>
        <p:spPr>
          <a:xfrm>
            <a:off x="23472" y="3629321"/>
            <a:ext cx="12168527" cy="3228680"/>
          </a:xfrm>
          <a:prstGeom prst="rect">
            <a:avLst/>
          </a:prstGeom>
        </p:spPr>
      </p:pic>
    </p:spTree>
    <p:extLst>
      <p:ext uri="{BB962C8B-B14F-4D97-AF65-F5344CB8AC3E}">
        <p14:creationId xmlns:p14="http://schemas.microsoft.com/office/powerpoint/2010/main" val="350466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dirty="0"/>
              <a:t>After unlocking the </a:t>
            </a:r>
            <a:r>
              <a:rPr lang="en-US" dirty="0" err="1"/>
              <a:t>jenkins</a:t>
            </a:r>
            <a:r>
              <a:rPr lang="en-US" dirty="0"/>
              <a:t> click on install the suggested plugins. </a:t>
            </a:r>
            <a:endParaRPr lang="en-IN" dirty="0"/>
          </a:p>
          <a:p>
            <a:endParaRPr lang="en-IN" dirty="0"/>
          </a:p>
        </p:txBody>
      </p:sp>
      <p:pic>
        <p:nvPicPr>
          <p:cNvPr id="4" name="Picture 3"/>
          <p:cNvPicPr>
            <a:picLocks noChangeAspect="1"/>
          </p:cNvPicPr>
          <p:nvPr/>
        </p:nvPicPr>
        <p:blipFill>
          <a:blip r:embed="rId2"/>
          <a:stretch>
            <a:fillRect/>
          </a:stretch>
        </p:blipFill>
        <p:spPr>
          <a:xfrm>
            <a:off x="0" y="535916"/>
            <a:ext cx="12192000" cy="6322084"/>
          </a:xfrm>
          <a:prstGeom prst="rect">
            <a:avLst/>
          </a:prstGeom>
        </p:spPr>
      </p:pic>
    </p:spTree>
    <p:extLst>
      <p:ext uri="{BB962C8B-B14F-4D97-AF65-F5344CB8AC3E}">
        <p14:creationId xmlns:p14="http://schemas.microsoft.com/office/powerpoint/2010/main" val="231429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successfully installation suggested we will get login page in that need to the enter below details</a:t>
            </a:r>
          </a:p>
          <a:p>
            <a:r>
              <a:rPr lang="en-US" sz="2400" dirty="0"/>
              <a:t>User name </a:t>
            </a:r>
          </a:p>
          <a:p>
            <a:r>
              <a:rPr lang="en-US" sz="2400" dirty="0"/>
              <a:t>Password </a:t>
            </a:r>
          </a:p>
          <a:p>
            <a:r>
              <a:rPr lang="en-US" sz="2400" dirty="0"/>
              <a:t>Conform Password</a:t>
            </a:r>
          </a:p>
          <a:p>
            <a:r>
              <a:rPr lang="en-US" sz="2400" dirty="0"/>
              <a:t>Full name</a:t>
            </a:r>
          </a:p>
          <a:p>
            <a:r>
              <a:rPr lang="en-US" sz="2400" dirty="0"/>
              <a:t>Email</a:t>
            </a:r>
          </a:p>
          <a:p>
            <a:r>
              <a:rPr lang="en-US" sz="2400" dirty="0"/>
              <a:t>After the all details need to</a:t>
            </a:r>
          </a:p>
          <a:p>
            <a:r>
              <a:rPr lang="en-US" sz="2400" dirty="0"/>
              <a:t>Click on save and continue </a:t>
            </a:r>
          </a:p>
          <a:p>
            <a:r>
              <a:rPr lang="en-US" sz="2400" dirty="0"/>
              <a:t>After click on save and</a:t>
            </a:r>
          </a:p>
          <a:p>
            <a:pPr marL="0" indent="0">
              <a:buNone/>
            </a:pPr>
            <a:r>
              <a:rPr lang="en-US" sz="2400" dirty="0"/>
              <a:t>continue Jenkins dashboard</a:t>
            </a:r>
          </a:p>
          <a:p>
            <a:pPr marL="0" indent="0">
              <a:buNone/>
            </a:pPr>
            <a:r>
              <a:rPr lang="en-US" sz="2400" dirty="0"/>
              <a:t>page will open</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3987538" y="791852"/>
            <a:ext cx="8204462" cy="6066148"/>
          </a:xfrm>
          <a:prstGeom prst="rect">
            <a:avLst/>
          </a:prstGeom>
        </p:spPr>
      </p:pic>
    </p:spTree>
    <p:extLst>
      <p:ext uri="{BB962C8B-B14F-4D97-AF65-F5344CB8AC3E}">
        <p14:creationId xmlns:p14="http://schemas.microsoft.com/office/powerpoint/2010/main" val="149848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After created Jenkins Dashboard again got the Instance and install the </a:t>
            </a:r>
            <a:r>
              <a:rPr lang="en-US" sz="2400" dirty="0" err="1"/>
              <a:t>docker</a:t>
            </a:r>
            <a:endParaRPr lang="en-IN" sz="2400" dirty="0"/>
          </a:p>
        </p:txBody>
      </p:sp>
      <p:pic>
        <p:nvPicPr>
          <p:cNvPr id="4" name="Picture 3"/>
          <p:cNvPicPr>
            <a:picLocks noChangeAspect="1"/>
          </p:cNvPicPr>
          <p:nvPr/>
        </p:nvPicPr>
        <p:blipFill>
          <a:blip r:embed="rId2"/>
          <a:stretch>
            <a:fillRect/>
          </a:stretch>
        </p:blipFill>
        <p:spPr>
          <a:xfrm>
            <a:off x="53664" y="0"/>
            <a:ext cx="12084671" cy="6240544"/>
          </a:xfrm>
          <a:prstGeom prst="rect">
            <a:avLst/>
          </a:prstGeom>
        </p:spPr>
      </p:pic>
    </p:spTree>
    <p:extLst>
      <p:ext uri="{BB962C8B-B14F-4D97-AF65-F5344CB8AC3E}">
        <p14:creationId xmlns:p14="http://schemas.microsoft.com/office/powerpoint/2010/main" val="255798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dirty="0"/>
              <a:t>What is Docker?</a:t>
            </a:r>
            <a:r>
              <a:rPr lang="en-US" sz="2400" dirty="0"/>
              <a:t> </a:t>
            </a:r>
          </a:p>
          <a:p>
            <a:r>
              <a:rPr lang="en-US" sz="2400" dirty="0"/>
              <a:t>Docker is an open-source platform that allows developers to automate the deployment, scaling, and management of applications inside lightweight, portable containers. These containers package an application with all its dependencies, ensuring that it runs consistently across different environments, such as development, testing, and production. </a:t>
            </a:r>
          </a:p>
          <a:p>
            <a:r>
              <a:rPr lang="en-US" sz="2400" b="1" dirty="0"/>
              <a:t>Step-4:</a:t>
            </a:r>
            <a:r>
              <a:rPr lang="en-US" sz="2400" dirty="0"/>
              <a:t> </a:t>
            </a:r>
          </a:p>
          <a:p>
            <a:r>
              <a:rPr lang="en-US" sz="2400" dirty="0"/>
              <a:t>Need to Install Docker Instance and connect to the </a:t>
            </a:r>
            <a:r>
              <a:rPr lang="en-US" sz="2400" dirty="0" err="1"/>
              <a:t>sonarQube</a:t>
            </a:r>
            <a:r>
              <a:rPr lang="en-US" sz="2400" dirty="0"/>
              <a:t> with Docker Container by using below commands</a:t>
            </a:r>
          </a:p>
          <a:p>
            <a:r>
              <a:rPr lang="en-US" sz="2400" b="1" dirty="0" err="1"/>
              <a:t>sudo</a:t>
            </a:r>
            <a:r>
              <a:rPr lang="en-US" sz="2400" b="1" dirty="0"/>
              <a:t> apt-get update</a:t>
            </a:r>
          </a:p>
          <a:p>
            <a:r>
              <a:rPr lang="en-US" sz="2400" dirty="0"/>
              <a:t>After update the tools need install Docker by using</a:t>
            </a:r>
          </a:p>
          <a:p>
            <a:r>
              <a:rPr lang="en-US" sz="2400" b="1" dirty="0" err="1"/>
              <a:t>sudo</a:t>
            </a:r>
            <a:r>
              <a:rPr lang="en-US" sz="2400" b="1" dirty="0"/>
              <a:t> apt-get install docker.io -y</a:t>
            </a:r>
            <a:r>
              <a:rPr lang="en-US" sz="2400" dirty="0"/>
              <a:t> </a:t>
            </a:r>
          </a:p>
          <a:p>
            <a:r>
              <a:rPr lang="en-US" sz="2400" dirty="0"/>
              <a:t>After Installing the </a:t>
            </a:r>
            <a:r>
              <a:rPr lang="en-US" sz="2400" dirty="0" err="1"/>
              <a:t>docker</a:t>
            </a:r>
            <a:r>
              <a:rPr lang="en-US" sz="2400" dirty="0"/>
              <a:t> create user in </a:t>
            </a:r>
            <a:r>
              <a:rPr lang="en-US" sz="2400" dirty="0" err="1"/>
              <a:t>usermod</a:t>
            </a:r>
            <a:r>
              <a:rPr lang="en-US" sz="2400" dirty="0"/>
              <a:t> by using</a:t>
            </a:r>
          </a:p>
          <a:p>
            <a:r>
              <a:rPr lang="en-US" sz="2400" b="1" dirty="0" err="1"/>
              <a:t>sudo</a:t>
            </a:r>
            <a:r>
              <a:rPr lang="en-US" sz="2400" b="1" dirty="0"/>
              <a:t> </a:t>
            </a:r>
            <a:r>
              <a:rPr lang="en-US" sz="2400" b="1" dirty="0" err="1"/>
              <a:t>usermod</a:t>
            </a:r>
            <a:r>
              <a:rPr lang="en-US" sz="2400" b="1" dirty="0"/>
              <a:t> -</a:t>
            </a:r>
            <a:r>
              <a:rPr lang="en-US" sz="2400" b="1" dirty="0" err="1"/>
              <a:t>aG</a:t>
            </a:r>
            <a:r>
              <a:rPr lang="en-US" sz="2400" b="1" dirty="0"/>
              <a:t> </a:t>
            </a:r>
            <a:r>
              <a:rPr lang="en-US" sz="2400" b="1" dirty="0" err="1"/>
              <a:t>docker</a:t>
            </a:r>
            <a:r>
              <a:rPr lang="en-US" sz="2400" b="1" dirty="0"/>
              <a:t> $USER   #my case is </a:t>
            </a:r>
            <a:r>
              <a:rPr lang="en-US" sz="2400" b="1" dirty="0" err="1"/>
              <a:t>ubuntu</a:t>
            </a:r>
            <a:r>
              <a:rPr lang="en-US" sz="2400" dirty="0"/>
              <a:t> </a:t>
            </a:r>
          </a:p>
          <a:p>
            <a:r>
              <a:rPr lang="en-US" sz="2400" dirty="0"/>
              <a:t>Then New group for </a:t>
            </a:r>
            <a:r>
              <a:rPr lang="en-US" sz="2400" dirty="0" err="1"/>
              <a:t>docker</a:t>
            </a:r>
            <a:r>
              <a:rPr lang="en-US" sz="2400" dirty="0"/>
              <a:t> by using</a:t>
            </a:r>
          </a:p>
          <a:p>
            <a:r>
              <a:rPr lang="en-IN" sz="2400" b="1" dirty="0" err="1"/>
              <a:t>newgrp</a:t>
            </a:r>
            <a:r>
              <a:rPr lang="en-IN" sz="2400" b="1" dirty="0"/>
              <a:t> </a:t>
            </a:r>
            <a:r>
              <a:rPr lang="en-IN" sz="2400" b="1" dirty="0" err="1"/>
              <a:t>docker</a:t>
            </a:r>
            <a:endParaRPr lang="en-IN" sz="2400" dirty="0"/>
          </a:p>
          <a:p>
            <a:endParaRPr lang="en-IN" dirty="0"/>
          </a:p>
        </p:txBody>
      </p:sp>
    </p:spTree>
    <p:extLst>
      <p:ext uri="{BB962C8B-B14F-4D97-AF65-F5344CB8AC3E}">
        <p14:creationId xmlns:p14="http://schemas.microsoft.com/office/powerpoint/2010/main" val="3635053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dirty="0"/>
              <a:t>After the </a:t>
            </a:r>
            <a:r>
              <a:rPr lang="en-US" sz="2400" dirty="0" err="1"/>
              <a:t>docker</a:t>
            </a:r>
            <a:r>
              <a:rPr lang="en-US" sz="2400" dirty="0"/>
              <a:t> installation, we create a </a:t>
            </a:r>
            <a:r>
              <a:rPr lang="en-US" sz="2400" dirty="0" err="1"/>
              <a:t>sonarqube</a:t>
            </a:r>
            <a:r>
              <a:rPr lang="en-US" sz="2400" dirty="0"/>
              <a:t> container by using</a:t>
            </a:r>
          </a:p>
          <a:p>
            <a:r>
              <a:rPr lang="en-US" sz="2400" b="1" dirty="0" err="1"/>
              <a:t>docker</a:t>
            </a:r>
            <a:r>
              <a:rPr lang="en-US" sz="2400" b="1" dirty="0"/>
              <a:t> run -d --name sonar -p 9000:9000 </a:t>
            </a:r>
            <a:r>
              <a:rPr lang="en-US" sz="2400" b="1" dirty="0" err="1"/>
              <a:t>sonarqube:lts-community</a:t>
            </a:r>
            <a:endParaRPr lang="en-US" sz="2400" b="1" dirty="0"/>
          </a:p>
          <a:p>
            <a:r>
              <a:rPr lang="en-US" sz="2400" dirty="0"/>
              <a:t>Then connect the </a:t>
            </a:r>
            <a:r>
              <a:rPr lang="en-US" sz="2400" dirty="0" err="1"/>
              <a:t>SonarQube</a:t>
            </a:r>
            <a:r>
              <a:rPr lang="en-US" sz="2400" dirty="0"/>
              <a:t> by using Instance </a:t>
            </a:r>
            <a:r>
              <a:rPr lang="en-US" sz="2400" b="1" dirty="0"/>
              <a:t>public IPV4address:9000</a:t>
            </a:r>
            <a:r>
              <a:rPr lang="en-US" sz="2400" dirty="0"/>
              <a:t> (</a:t>
            </a:r>
            <a:r>
              <a:rPr lang="en-US" sz="2400" dirty="0" err="1"/>
              <a:t>SonarQube</a:t>
            </a:r>
            <a:r>
              <a:rPr lang="en-US" sz="2400" dirty="0"/>
              <a:t> default port number)</a:t>
            </a:r>
          </a:p>
          <a:p>
            <a:r>
              <a:rPr lang="en-US" sz="2400" dirty="0"/>
              <a:t>Then login with login</a:t>
            </a:r>
          </a:p>
          <a:p>
            <a:r>
              <a:rPr lang="en-US" sz="2400" dirty="0"/>
              <a:t>Enter username as </a:t>
            </a:r>
            <a:r>
              <a:rPr lang="en-US" sz="2400" b="1" dirty="0"/>
              <a:t>admin</a:t>
            </a:r>
            <a:r>
              <a:rPr lang="en-US" sz="2400" dirty="0"/>
              <a:t> </a:t>
            </a:r>
          </a:p>
          <a:p>
            <a:r>
              <a:rPr lang="en-US" sz="2400" dirty="0"/>
              <a:t>Enter password as </a:t>
            </a:r>
            <a:r>
              <a:rPr lang="en-US" sz="2400" b="1" dirty="0"/>
              <a:t>admin</a:t>
            </a:r>
          </a:p>
          <a:p>
            <a:r>
              <a:rPr lang="en-US" sz="2400" dirty="0"/>
              <a:t>Then click on </a:t>
            </a:r>
            <a:r>
              <a:rPr lang="en-US" sz="2400" b="1" dirty="0"/>
              <a:t>login</a:t>
            </a:r>
          </a:p>
          <a:p>
            <a:endParaRPr lang="en-IN" sz="2400" dirty="0"/>
          </a:p>
        </p:txBody>
      </p:sp>
      <p:pic>
        <p:nvPicPr>
          <p:cNvPr id="4" name="Picture 3"/>
          <p:cNvPicPr>
            <a:picLocks noChangeAspect="1"/>
          </p:cNvPicPr>
          <p:nvPr/>
        </p:nvPicPr>
        <p:blipFill>
          <a:blip r:embed="rId2"/>
          <a:stretch>
            <a:fillRect/>
          </a:stretch>
        </p:blipFill>
        <p:spPr>
          <a:xfrm>
            <a:off x="3799002" y="1366887"/>
            <a:ext cx="8392998" cy="5491113"/>
          </a:xfrm>
          <a:prstGeom prst="rect">
            <a:avLst/>
          </a:prstGeom>
        </p:spPr>
      </p:pic>
    </p:spTree>
    <p:extLst>
      <p:ext uri="{BB962C8B-B14F-4D97-AF65-F5344CB8AC3E}">
        <p14:creationId xmlns:p14="http://schemas.microsoft.com/office/powerpoint/2010/main" val="268553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click on the Login the </a:t>
            </a:r>
            <a:r>
              <a:rPr lang="en-US" sz="2400" dirty="0" err="1"/>
              <a:t>SonarQube</a:t>
            </a:r>
            <a:r>
              <a:rPr lang="en-US" sz="2400" dirty="0"/>
              <a:t> dashboard will open</a:t>
            </a:r>
            <a:endParaRPr lang="en-IN" sz="2400" dirty="0"/>
          </a:p>
          <a:p>
            <a:endParaRPr lang="en-IN" dirty="0"/>
          </a:p>
        </p:txBody>
      </p:sp>
      <p:pic>
        <p:nvPicPr>
          <p:cNvPr id="4" name="Picture 3"/>
          <p:cNvPicPr>
            <a:picLocks noChangeAspect="1"/>
          </p:cNvPicPr>
          <p:nvPr/>
        </p:nvPicPr>
        <p:blipFill>
          <a:blip r:embed="rId2"/>
          <a:stretch>
            <a:fillRect/>
          </a:stretch>
        </p:blipFill>
        <p:spPr>
          <a:xfrm>
            <a:off x="12074" y="735290"/>
            <a:ext cx="12179926" cy="5788057"/>
          </a:xfrm>
          <a:prstGeom prst="rect">
            <a:avLst/>
          </a:prstGeom>
        </p:spPr>
      </p:pic>
    </p:spTree>
    <p:extLst>
      <p:ext uri="{BB962C8B-B14F-4D97-AF65-F5344CB8AC3E}">
        <p14:creationId xmlns:p14="http://schemas.microsoft.com/office/powerpoint/2010/main" val="1004866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dirty="0"/>
              <a:t>What is </a:t>
            </a:r>
            <a:r>
              <a:rPr lang="en-IN" sz="2400" b="1" dirty="0" err="1"/>
              <a:t>trivy</a:t>
            </a:r>
            <a:r>
              <a:rPr lang="en-IN" sz="2400" b="1" dirty="0"/>
              <a:t> ?</a:t>
            </a:r>
          </a:p>
          <a:p>
            <a:r>
              <a:rPr lang="en-US" sz="2400" dirty="0" err="1"/>
              <a:t>Trivy</a:t>
            </a:r>
            <a:r>
              <a:rPr lang="en-US" sz="2400" dirty="0"/>
              <a:t> is an open-source security scanner that helps DevOps teams identify vulnerabilities in containers and other artifacts. It's used to scan for vulnerabilities in container images, dependencies, and infrastructure as code (</a:t>
            </a:r>
            <a:r>
              <a:rPr lang="en-US" sz="2400" dirty="0" err="1"/>
              <a:t>IaC</a:t>
            </a:r>
            <a:r>
              <a:rPr lang="en-US" sz="2400" dirty="0"/>
              <a:t>).</a:t>
            </a:r>
          </a:p>
          <a:p>
            <a:r>
              <a:rPr lang="en-US" sz="2400" dirty="0"/>
              <a:t> </a:t>
            </a:r>
          </a:p>
          <a:p>
            <a:r>
              <a:rPr lang="en-IN" sz="2400" b="1" dirty="0"/>
              <a:t>How </a:t>
            </a:r>
            <a:r>
              <a:rPr lang="en-IN" sz="2400" b="1" dirty="0" err="1"/>
              <a:t>Trivy</a:t>
            </a:r>
            <a:r>
              <a:rPr lang="en-IN" sz="2400" b="1" dirty="0"/>
              <a:t> works.</a:t>
            </a:r>
          </a:p>
          <a:p>
            <a:r>
              <a:rPr lang="en-US" sz="2400" dirty="0" err="1"/>
              <a:t>Trivy</a:t>
            </a:r>
            <a:r>
              <a:rPr lang="en-US" sz="2400" dirty="0"/>
              <a:t> uses a large vulnerability database to check for known Common Vulnerabilities and Exposures (CVEs). </a:t>
            </a:r>
          </a:p>
          <a:p>
            <a:r>
              <a:rPr lang="en-US" sz="2400" dirty="0" err="1"/>
              <a:t>Trivy</a:t>
            </a:r>
            <a:r>
              <a:rPr lang="en-US" sz="2400" dirty="0"/>
              <a:t> scans the base image and its dependencies to provide a holistic view of the container's security status .</a:t>
            </a:r>
          </a:p>
          <a:p>
            <a:r>
              <a:rPr lang="en-US" sz="2400" dirty="0" err="1"/>
              <a:t>Trivy</a:t>
            </a:r>
            <a:r>
              <a:rPr lang="en-US" sz="2400" dirty="0"/>
              <a:t> flags images with vulnerabilities that are classified as LOW, MEDIUM, HIGH, or CRITICAL.</a:t>
            </a:r>
          </a:p>
          <a:p>
            <a:r>
              <a:rPr lang="en-US" sz="2400" dirty="0"/>
              <a:t> </a:t>
            </a:r>
          </a:p>
          <a:p>
            <a:r>
              <a:rPr lang="en-IN" sz="2400" b="1" dirty="0"/>
              <a:t>Where </a:t>
            </a:r>
            <a:r>
              <a:rPr lang="en-IN" sz="2400" b="1" dirty="0" err="1"/>
              <a:t>Trivy</a:t>
            </a:r>
            <a:r>
              <a:rPr lang="en-IN" sz="2400" b="1" dirty="0"/>
              <a:t> is used.</a:t>
            </a:r>
          </a:p>
          <a:p>
            <a:r>
              <a:rPr lang="en-US" sz="2400" dirty="0" err="1"/>
              <a:t>Trivy</a:t>
            </a:r>
            <a:r>
              <a:rPr lang="en-US" sz="2400" dirty="0"/>
              <a:t> is the default scanner for </a:t>
            </a:r>
            <a:r>
              <a:rPr lang="en-US" sz="2400" dirty="0" err="1"/>
              <a:t>GitLab's</a:t>
            </a:r>
            <a:r>
              <a:rPr lang="en-US" sz="2400" dirty="0"/>
              <a:t> Container Scanning functionality. </a:t>
            </a:r>
          </a:p>
          <a:p>
            <a:r>
              <a:rPr lang="en-US" sz="2400" dirty="0" err="1"/>
              <a:t>Trivy</a:t>
            </a:r>
            <a:r>
              <a:rPr lang="en-US" sz="2400" dirty="0"/>
              <a:t> is used in Azure DevOps to scan container images for vulnerabilities .</a:t>
            </a:r>
            <a:endParaRPr lang="en-IN" sz="2400" dirty="0"/>
          </a:p>
        </p:txBody>
      </p:sp>
    </p:spTree>
    <p:extLst>
      <p:ext uri="{BB962C8B-B14F-4D97-AF65-F5344CB8AC3E}">
        <p14:creationId xmlns:p14="http://schemas.microsoft.com/office/powerpoint/2010/main" val="295315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normAutofit fontScale="92500" lnSpcReduction="20000"/>
          </a:bodyPr>
          <a:lstStyle/>
          <a:p>
            <a:r>
              <a:rPr lang="en-US" b="1" dirty="0"/>
              <a:t>What is Jenkins Continuous Integration (CI)?</a:t>
            </a:r>
          </a:p>
          <a:p>
            <a:r>
              <a:rPr lang="en-US" dirty="0"/>
              <a:t>Jenkins Continuous integration means whenever new code is committed to remote repositories like GitHub, </a:t>
            </a:r>
            <a:r>
              <a:rPr lang="en-US" dirty="0" err="1"/>
              <a:t>GitLab</a:t>
            </a:r>
            <a:r>
              <a:rPr lang="en-US" dirty="0"/>
              <a:t>, etc. </a:t>
            </a:r>
            <a:r>
              <a:rPr lang="en-US" u="sng" dirty="0">
                <a:hlinkClick r:id="rId2"/>
              </a:rPr>
              <a:t>Continuous Integration (CI)</a:t>
            </a:r>
            <a:r>
              <a:rPr lang="en-US" dirty="0"/>
              <a:t> will continuously build, tested, and merged into a shared repository.</a:t>
            </a:r>
          </a:p>
          <a:p>
            <a:endParaRPr lang="en-US" dirty="0"/>
          </a:p>
          <a:p>
            <a:r>
              <a:rPr lang="en-US" b="1"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p>
          <a:p>
            <a:r>
              <a:rPr lang="en-US" b="1" dirty="0"/>
              <a:t>What is Jenkins Continuous Deployment/Delivery (CD)?</a:t>
            </a:r>
          </a:p>
          <a:p>
            <a:r>
              <a:rPr lang="en-IN" b="1"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r>
              <a:rPr lang="en-IN" b="1" dirty="0"/>
              <a:t>Continuous Delivery</a:t>
            </a:r>
          </a:p>
          <a:p>
            <a:r>
              <a:rPr lang="en-US" dirty="0"/>
              <a:t>Each and every build that passed all automated tests and was able to be fully automated and delivered into production only required one click of human intervention is called Continuous Delivery.</a:t>
            </a:r>
            <a:endParaRPr lang="en-IN" dirty="0"/>
          </a:p>
        </p:txBody>
      </p:sp>
    </p:spTree>
    <p:extLst>
      <p:ext uri="{BB962C8B-B14F-4D97-AF65-F5344CB8AC3E}">
        <p14:creationId xmlns:p14="http://schemas.microsoft.com/office/powerpoint/2010/main" val="213487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err="1"/>
              <a:t>Trivy</a:t>
            </a:r>
            <a:r>
              <a:rPr lang="en-IN" dirty="0"/>
              <a:t> Installation steps:</a:t>
            </a:r>
          </a:p>
          <a:p>
            <a:r>
              <a:rPr lang="en-IN" dirty="0" err="1"/>
              <a:t>sudo</a:t>
            </a:r>
            <a:r>
              <a:rPr lang="en-IN" dirty="0"/>
              <a:t> apt-get install </a:t>
            </a:r>
            <a:r>
              <a:rPr lang="en-IN" dirty="0" err="1"/>
              <a:t>wget</a:t>
            </a:r>
            <a:r>
              <a:rPr lang="en-IN" dirty="0"/>
              <a:t> apt-transport-https </a:t>
            </a:r>
            <a:r>
              <a:rPr lang="en-IN" dirty="0" err="1"/>
              <a:t>gnupg</a:t>
            </a:r>
            <a:r>
              <a:rPr lang="en-IN" dirty="0"/>
              <a:t> </a:t>
            </a:r>
            <a:r>
              <a:rPr lang="en-IN" dirty="0" err="1"/>
              <a:t>lsb</a:t>
            </a:r>
            <a:r>
              <a:rPr lang="en-IN" dirty="0"/>
              <a:t>-release -y</a:t>
            </a:r>
          </a:p>
          <a:p>
            <a:endParaRPr lang="en-IN" dirty="0"/>
          </a:p>
          <a:p>
            <a:r>
              <a:rPr lang="en-IN" dirty="0" err="1"/>
              <a:t>wget</a:t>
            </a:r>
            <a:r>
              <a:rPr lang="en-IN" dirty="0"/>
              <a:t> -</a:t>
            </a:r>
            <a:r>
              <a:rPr lang="en-IN" dirty="0" err="1"/>
              <a:t>qO</a:t>
            </a:r>
            <a:r>
              <a:rPr lang="en-IN" dirty="0"/>
              <a:t> - https://aquasecurity.github.io/trivy-repo/deb/public.key | </a:t>
            </a:r>
            <a:r>
              <a:rPr lang="en-IN" dirty="0" err="1"/>
              <a:t>gpg</a:t>
            </a:r>
            <a:r>
              <a:rPr lang="en-IN" dirty="0"/>
              <a:t> --</a:t>
            </a:r>
            <a:r>
              <a:rPr lang="en-IN" dirty="0" err="1"/>
              <a:t>dearmor</a:t>
            </a:r>
            <a:r>
              <a:rPr lang="en-IN" dirty="0"/>
              <a:t> | </a:t>
            </a:r>
            <a:r>
              <a:rPr lang="en-IN" dirty="0" err="1"/>
              <a:t>sudo</a:t>
            </a:r>
            <a:r>
              <a:rPr lang="en-IN" dirty="0"/>
              <a:t> tee /</a:t>
            </a:r>
            <a:r>
              <a:rPr lang="en-IN" dirty="0" err="1"/>
              <a:t>usr</a:t>
            </a:r>
            <a:r>
              <a:rPr lang="en-IN" dirty="0"/>
              <a:t>/share/keyrings/</a:t>
            </a:r>
            <a:r>
              <a:rPr lang="en-IN" dirty="0" err="1"/>
              <a:t>trivy.gpg</a:t>
            </a:r>
            <a:r>
              <a:rPr lang="en-IN" dirty="0"/>
              <a:t> &gt; /dev/null</a:t>
            </a:r>
          </a:p>
          <a:p>
            <a:endParaRPr lang="en-IN" dirty="0"/>
          </a:p>
          <a:p>
            <a:r>
              <a:rPr lang="en-IN" dirty="0"/>
              <a:t>echo "deb [signed-by=/</a:t>
            </a:r>
            <a:r>
              <a:rPr lang="en-IN" dirty="0" err="1"/>
              <a:t>usr</a:t>
            </a:r>
            <a:r>
              <a:rPr lang="en-IN" dirty="0"/>
              <a:t>/share/keyrings/</a:t>
            </a:r>
            <a:r>
              <a:rPr lang="en-IN" dirty="0" err="1"/>
              <a:t>trivy.gpg</a:t>
            </a:r>
            <a:r>
              <a:rPr lang="en-IN" dirty="0"/>
              <a:t>] https://aquasecurity.github.io/trivy-repo/deb $(</a:t>
            </a:r>
            <a:r>
              <a:rPr lang="en-IN" dirty="0" err="1"/>
              <a:t>lsb_release</a:t>
            </a:r>
            <a:r>
              <a:rPr lang="en-IN" dirty="0"/>
              <a:t> -</a:t>
            </a:r>
            <a:r>
              <a:rPr lang="en-IN" dirty="0" err="1"/>
              <a:t>sc</a:t>
            </a:r>
            <a:r>
              <a:rPr lang="en-IN" dirty="0"/>
              <a:t>) main" | </a:t>
            </a:r>
            <a:r>
              <a:rPr lang="en-IN" dirty="0" err="1"/>
              <a:t>sudo</a:t>
            </a:r>
            <a:r>
              <a:rPr lang="en-IN" dirty="0"/>
              <a:t> tee -a /</a:t>
            </a:r>
            <a:r>
              <a:rPr lang="en-IN" dirty="0" err="1"/>
              <a:t>etc</a:t>
            </a:r>
            <a:r>
              <a:rPr lang="en-IN" dirty="0"/>
              <a:t>/apt/</a:t>
            </a:r>
            <a:r>
              <a:rPr lang="en-IN" dirty="0" err="1"/>
              <a:t>sources.list.d</a:t>
            </a:r>
            <a:r>
              <a:rPr lang="en-IN" dirty="0"/>
              <a:t>/</a:t>
            </a:r>
            <a:r>
              <a:rPr lang="en-IN" dirty="0" err="1"/>
              <a:t>trivy.list</a:t>
            </a:r>
            <a:endParaRPr lang="en-IN" dirty="0"/>
          </a:p>
          <a:p>
            <a:endParaRPr lang="en-IN" dirty="0"/>
          </a:p>
          <a:p>
            <a:r>
              <a:rPr lang="en-IN" dirty="0" err="1"/>
              <a:t>sudo</a:t>
            </a:r>
            <a:r>
              <a:rPr lang="en-IN" dirty="0"/>
              <a:t> apt-get update –y</a:t>
            </a:r>
          </a:p>
          <a:p>
            <a:r>
              <a:rPr lang="en-IN" dirty="0" err="1"/>
              <a:t>sudo</a:t>
            </a:r>
            <a:r>
              <a:rPr lang="en-IN" dirty="0"/>
              <a:t> apt-get install </a:t>
            </a:r>
            <a:r>
              <a:rPr lang="en-IN" dirty="0" err="1"/>
              <a:t>trivy</a:t>
            </a:r>
            <a:r>
              <a:rPr lang="en-IN" dirty="0"/>
              <a:t> -y</a:t>
            </a:r>
          </a:p>
        </p:txBody>
      </p:sp>
      <p:pic>
        <p:nvPicPr>
          <p:cNvPr id="4" name="Picture 3"/>
          <p:cNvPicPr>
            <a:picLocks noChangeAspect="1"/>
          </p:cNvPicPr>
          <p:nvPr/>
        </p:nvPicPr>
        <p:blipFill>
          <a:blip r:embed="rId2"/>
          <a:stretch>
            <a:fillRect/>
          </a:stretch>
        </p:blipFill>
        <p:spPr>
          <a:xfrm>
            <a:off x="0" y="5750351"/>
            <a:ext cx="12192000" cy="1107649"/>
          </a:xfrm>
          <a:prstGeom prst="rect">
            <a:avLst/>
          </a:prstGeom>
        </p:spPr>
      </p:pic>
    </p:spTree>
    <p:extLst>
      <p:ext uri="{BB962C8B-B14F-4D97-AF65-F5344CB8AC3E}">
        <p14:creationId xmlns:p14="http://schemas.microsoft.com/office/powerpoint/2010/main" val="135670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dirty="0"/>
              <a:t>Step-5:</a:t>
            </a:r>
          </a:p>
          <a:p>
            <a:r>
              <a:rPr lang="en-US" sz="2400" dirty="0"/>
              <a:t>After completing of </a:t>
            </a:r>
            <a:r>
              <a:rPr lang="en-US" sz="2400" dirty="0" err="1"/>
              <a:t>SonarQube</a:t>
            </a:r>
            <a:r>
              <a:rPr lang="en-US" sz="2400" dirty="0"/>
              <a:t> connectivity need to go to the </a:t>
            </a:r>
            <a:r>
              <a:rPr lang="en-US" sz="2400" dirty="0" err="1"/>
              <a:t>jenkins</a:t>
            </a:r>
            <a:r>
              <a:rPr lang="en-US" sz="2400" dirty="0"/>
              <a:t> dashboard and start build the project</a:t>
            </a:r>
          </a:p>
          <a:p>
            <a:r>
              <a:rPr lang="en-US" sz="2400" b="1" dirty="0"/>
              <a:t>Step-6:</a:t>
            </a:r>
            <a:r>
              <a:rPr lang="en-US" sz="2400" dirty="0"/>
              <a:t> </a:t>
            </a:r>
          </a:p>
          <a:p>
            <a:r>
              <a:rPr lang="en-US" sz="2400" dirty="0"/>
              <a:t>First login into Jenkins dashboard and the go to the manage Jenkins and select plugins in plugins need to select available plugins and install the required plugins </a:t>
            </a:r>
          </a:p>
          <a:p>
            <a:r>
              <a:rPr lang="en-US" sz="2400" dirty="0"/>
              <a:t>Eclipse </a:t>
            </a:r>
            <a:r>
              <a:rPr lang="en-US" sz="2400" dirty="0" err="1"/>
              <a:t>Temurin</a:t>
            </a:r>
            <a:r>
              <a:rPr lang="en-US" sz="2400" dirty="0"/>
              <a:t> Installer (Install without restart)</a:t>
            </a:r>
          </a:p>
          <a:p>
            <a:r>
              <a:rPr lang="en-US" sz="2400" dirty="0" err="1"/>
              <a:t>SonarQube</a:t>
            </a:r>
            <a:r>
              <a:rPr lang="en-US" sz="2400" dirty="0"/>
              <a:t> Scanner (Install without restart)</a:t>
            </a:r>
            <a:endParaRPr lang="en-IN" sz="2400" dirty="0"/>
          </a:p>
          <a:p>
            <a:r>
              <a:rPr lang="en-IN" sz="2400" dirty="0" err="1"/>
              <a:t>Nodejs</a:t>
            </a:r>
            <a:r>
              <a:rPr lang="en-IN" sz="2400" dirty="0"/>
              <a:t> </a:t>
            </a:r>
          </a:p>
          <a:p>
            <a:r>
              <a:rPr lang="en-IN" sz="2400" dirty="0" err="1"/>
              <a:t>Owasp</a:t>
            </a:r>
            <a:endParaRPr lang="en-IN" sz="2400" dirty="0"/>
          </a:p>
          <a:p>
            <a:r>
              <a:rPr lang="en-IN" sz="2400" dirty="0"/>
              <a:t>Docker </a:t>
            </a:r>
          </a:p>
          <a:p>
            <a:r>
              <a:rPr lang="en-IN" sz="2400" dirty="0"/>
              <a:t>Docker build-step</a:t>
            </a:r>
          </a:p>
          <a:p>
            <a:r>
              <a:rPr lang="en-IN" sz="2400" dirty="0"/>
              <a:t>Docker commons</a:t>
            </a:r>
          </a:p>
          <a:p>
            <a:r>
              <a:rPr lang="en-IN" sz="2400" dirty="0"/>
              <a:t>Docker pipeline</a:t>
            </a:r>
          </a:p>
          <a:p>
            <a:endParaRPr lang="en-IN" dirty="0"/>
          </a:p>
        </p:txBody>
      </p:sp>
      <p:pic>
        <p:nvPicPr>
          <p:cNvPr id="4" name="Picture 3"/>
          <p:cNvPicPr>
            <a:picLocks noChangeAspect="1"/>
          </p:cNvPicPr>
          <p:nvPr/>
        </p:nvPicPr>
        <p:blipFill>
          <a:blip r:embed="rId2"/>
          <a:stretch>
            <a:fillRect/>
          </a:stretch>
        </p:blipFill>
        <p:spPr>
          <a:xfrm>
            <a:off x="2894029" y="3355942"/>
            <a:ext cx="9297971" cy="3502058"/>
          </a:xfrm>
          <a:prstGeom prst="rect">
            <a:avLst/>
          </a:prstGeom>
        </p:spPr>
      </p:pic>
    </p:spTree>
    <p:extLst>
      <p:ext uri="{BB962C8B-B14F-4D97-AF65-F5344CB8AC3E}">
        <p14:creationId xmlns:p14="http://schemas.microsoft.com/office/powerpoint/2010/main" val="1471744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Step-9:</a:t>
            </a:r>
          </a:p>
          <a:p>
            <a:r>
              <a:rPr lang="en-US" dirty="0"/>
              <a:t>Then again go to the Manage Jenkins and select Tools.</a:t>
            </a:r>
            <a:endParaRPr lang="en-IN" dirty="0"/>
          </a:p>
          <a:p>
            <a:endParaRPr lang="en-IN" dirty="0"/>
          </a:p>
        </p:txBody>
      </p:sp>
      <p:pic>
        <p:nvPicPr>
          <p:cNvPr id="4" name="Picture 3"/>
          <p:cNvPicPr>
            <a:picLocks noChangeAspect="1"/>
          </p:cNvPicPr>
          <p:nvPr/>
        </p:nvPicPr>
        <p:blipFill>
          <a:blip r:embed="rId2"/>
          <a:stretch>
            <a:fillRect/>
          </a:stretch>
        </p:blipFill>
        <p:spPr>
          <a:xfrm>
            <a:off x="0" y="1131216"/>
            <a:ext cx="12192000" cy="5726783"/>
          </a:xfrm>
          <a:prstGeom prst="rect">
            <a:avLst/>
          </a:prstGeom>
        </p:spPr>
      </p:pic>
    </p:spTree>
    <p:extLst>
      <p:ext uri="{BB962C8B-B14F-4D97-AF65-F5344CB8AC3E}">
        <p14:creationId xmlns:p14="http://schemas.microsoft.com/office/powerpoint/2010/main" val="254610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In Tools need to add </a:t>
            </a:r>
            <a:r>
              <a:rPr lang="en-US" dirty="0" err="1"/>
              <a:t>jdk</a:t>
            </a:r>
            <a:r>
              <a:rPr lang="en-US" dirty="0"/>
              <a:t> installation and maven installation</a:t>
            </a:r>
          </a:p>
          <a:p>
            <a:r>
              <a:rPr lang="en-IN" dirty="0"/>
              <a:t>Add </a:t>
            </a:r>
            <a:r>
              <a:rPr lang="en-IN" dirty="0" err="1"/>
              <a:t>jenkins</a:t>
            </a:r>
            <a:r>
              <a:rPr lang="en-IN" dirty="0"/>
              <a:t> Installation</a:t>
            </a:r>
          </a:p>
          <a:p>
            <a:r>
              <a:rPr lang="en-US" dirty="0"/>
              <a:t>Name</a:t>
            </a:r>
          </a:p>
          <a:p>
            <a:r>
              <a:rPr lang="en-US" dirty="0"/>
              <a:t>Java Version (jdk-17.0.8.1+1)</a:t>
            </a:r>
            <a:endParaRPr lang="en-IN" dirty="0"/>
          </a:p>
        </p:txBody>
      </p:sp>
      <p:pic>
        <p:nvPicPr>
          <p:cNvPr id="4" name="Picture 3"/>
          <p:cNvPicPr>
            <a:picLocks noChangeAspect="1"/>
          </p:cNvPicPr>
          <p:nvPr/>
        </p:nvPicPr>
        <p:blipFill>
          <a:blip r:embed="rId2"/>
          <a:stretch>
            <a:fillRect/>
          </a:stretch>
        </p:blipFill>
        <p:spPr>
          <a:xfrm>
            <a:off x="0" y="1970202"/>
            <a:ext cx="12192000" cy="4887798"/>
          </a:xfrm>
          <a:prstGeom prst="rect">
            <a:avLst/>
          </a:prstGeom>
        </p:spPr>
      </p:pic>
    </p:spTree>
    <p:extLst>
      <p:ext uri="{BB962C8B-B14F-4D97-AF65-F5344CB8AC3E}">
        <p14:creationId xmlns:p14="http://schemas.microsoft.com/office/powerpoint/2010/main" val="124190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again In Tools need to add maven installation and maven installation.</a:t>
            </a:r>
          </a:p>
          <a:p>
            <a:r>
              <a:rPr lang="en-US" dirty="0"/>
              <a:t>Add maven</a:t>
            </a:r>
          </a:p>
          <a:p>
            <a:r>
              <a:rPr lang="en-US" dirty="0"/>
              <a:t>Name</a:t>
            </a:r>
          </a:p>
          <a:p>
            <a:r>
              <a:rPr lang="en-US" dirty="0"/>
              <a:t>Maven Version (3.6.0)</a:t>
            </a:r>
          </a:p>
          <a:p>
            <a:endParaRPr lang="en-IN" dirty="0"/>
          </a:p>
        </p:txBody>
      </p:sp>
      <p:pic>
        <p:nvPicPr>
          <p:cNvPr id="4" name="Picture 3"/>
          <p:cNvPicPr>
            <a:picLocks noChangeAspect="1"/>
          </p:cNvPicPr>
          <p:nvPr/>
        </p:nvPicPr>
        <p:blipFill>
          <a:blip r:embed="rId2"/>
          <a:stretch>
            <a:fillRect/>
          </a:stretch>
        </p:blipFill>
        <p:spPr>
          <a:xfrm>
            <a:off x="0" y="2102177"/>
            <a:ext cx="12192000" cy="4755823"/>
          </a:xfrm>
          <a:prstGeom prst="rect">
            <a:avLst/>
          </a:prstGeom>
        </p:spPr>
      </p:pic>
    </p:spTree>
    <p:extLst>
      <p:ext uri="{BB962C8B-B14F-4D97-AF65-F5344CB8AC3E}">
        <p14:creationId xmlns:p14="http://schemas.microsoft.com/office/powerpoint/2010/main" val="164097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Add </a:t>
            </a:r>
            <a:r>
              <a:rPr lang="en-IN" dirty="0" err="1"/>
              <a:t>Nodejs</a:t>
            </a:r>
            <a:r>
              <a:rPr lang="en-IN" dirty="0"/>
              <a:t> its shown below</a:t>
            </a:r>
          </a:p>
          <a:p>
            <a:endParaRPr lang="en-IN" dirty="0"/>
          </a:p>
        </p:txBody>
      </p:sp>
      <p:pic>
        <p:nvPicPr>
          <p:cNvPr id="4" name="Picture 3"/>
          <p:cNvPicPr>
            <a:picLocks noChangeAspect="1"/>
          </p:cNvPicPr>
          <p:nvPr/>
        </p:nvPicPr>
        <p:blipFill>
          <a:blip r:embed="rId2"/>
          <a:stretch>
            <a:fillRect/>
          </a:stretch>
        </p:blipFill>
        <p:spPr>
          <a:xfrm>
            <a:off x="1" y="603315"/>
            <a:ext cx="12192000" cy="6254685"/>
          </a:xfrm>
          <a:prstGeom prst="rect">
            <a:avLst/>
          </a:prstGeom>
        </p:spPr>
      </p:pic>
    </p:spTree>
    <p:extLst>
      <p:ext uri="{BB962C8B-B14F-4D97-AF65-F5344CB8AC3E}">
        <p14:creationId xmlns:p14="http://schemas.microsoft.com/office/powerpoint/2010/main" val="180350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err="1"/>
              <a:t>Owasp</a:t>
            </a:r>
            <a:r>
              <a:rPr lang="en-IN" dirty="0"/>
              <a:t> tool add its shown below .</a:t>
            </a:r>
          </a:p>
          <a:p>
            <a:r>
              <a:rPr lang="en-IN" dirty="0"/>
              <a:t>And next apply and save.</a:t>
            </a:r>
          </a:p>
        </p:txBody>
      </p:sp>
      <p:pic>
        <p:nvPicPr>
          <p:cNvPr id="4" name="Picture 3"/>
          <p:cNvPicPr>
            <a:picLocks noChangeAspect="1"/>
          </p:cNvPicPr>
          <p:nvPr/>
        </p:nvPicPr>
        <p:blipFill>
          <a:blip r:embed="rId2"/>
          <a:stretch>
            <a:fillRect/>
          </a:stretch>
        </p:blipFill>
        <p:spPr>
          <a:xfrm>
            <a:off x="1" y="1018095"/>
            <a:ext cx="12192000" cy="5839905"/>
          </a:xfrm>
          <a:prstGeom prst="rect">
            <a:avLst/>
          </a:prstGeom>
        </p:spPr>
      </p:pic>
    </p:spTree>
    <p:extLst>
      <p:ext uri="{BB962C8B-B14F-4D97-AF65-F5344CB8AC3E}">
        <p14:creationId xmlns:p14="http://schemas.microsoft.com/office/powerpoint/2010/main" val="2407158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Docker tool add its shown below.</a:t>
            </a:r>
          </a:p>
          <a:p>
            <a:endParaRPr lang="en-IN" dirty="0"/>
          </a:p>
        </p:txBody>
      </p:sp>
      <p:pic>
        <p:nvPicPr>
          <p:cNvPr id="4" name="Picture 3"/>
          <p:cNvPicPr>
            <a:picLocks noChangeAspect="1"/>
          </p:cNvPicPr>
          <p:nvPr/>
        </p:nvPicPr>
        <p:blipFill>
          <a:blip r:embed="rId2"/>
          <a:stretch>
            <a:fillRect/>
          </a:stretch>
        </p:blipFill>
        <p:spPr>
          <a:xfrm>
            <a:off x="1" y="490193"/>
            <a:ext cx="12192000" cy="6367807"/>
          </a:xfrm>
          <a:prstGeom prst="rect">
            <a:avLst/>
          </a:prstGeom>
        </p:spPr>
      </p:pic>
    </p:spTree>
    <p:extLst>
      <p:ext uri="{BB962C8B-B14F-4D97-AF65-F5344CB8AC3E}">
        <p14:creationId xmlns:p14="http://schemas.microsoft.com/office/powerpoint/2010/main" val="2590206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dirty="0"/>
              <a:t>Step-10:</a:t>
            </a:r>
            <a:r>
              <a:rPr lang="en-US" dirty="0"/>
              <a:t> </a:t>
            </a:r>
            <a:endParaRPr lang="en-IN" dirty="0"/>
          </a:p>
          <a:p>
            <a:r>
              <a:rPr lang="en-US" b="1" dirty="0"/>
              <a:t>Configure Sonar Server in Manage Jenkins</a:t>
            </a:r>
          </a:p>
          <a:p>
            <a:r>
              <a:rPr lang="en-US" dirty="0"/>
              <a:t>Create a token with a name and generate:</a:t>
            </a:r>
          </a:p>
          <a:p>
            <a:endParaRPr lang="en-IN" dirty="0"/>
          </a:p>
        </p:txBody>
      </p:sp>
      <p:pic>
        <p:nvPicPr>
          <p:cNvPr id="4" name="Picture 3"/>
          <p:cNvPicPr>
            <a:picLocks noChangeAspect="1"/>
          </p:cNvPicPr>
          <p:nvPr/>
        </p:nvPicPr>
        <p:blipFill>
          <a:blip r:embed="rId2"/>
          <a:stretch>
            <a:fillRect/>
          </a:stretch>
        </p:blipFill>
        <p:spPr>
          <a:xfrm>
            <a:off x="0" y="1715678"/>
            <a:ext cx="12123174" cy="5071353"/>
          </a:xfrm>
          <a:prstGeom prst="rect">
            <a:avLst/>
          </a:prstGeom>
        </p:spPr>
      </p:pic>
    </p:spTree>
    <p:extLst>
      <p:ext uri="{BB962C8B-B14F-4D97-AF65-F5344CB8AC3E}">
        <p14:creationId xmlns:p14="http://schemas.microsoft.com/office/powerpoint/2010/main" val="3390624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Copy token:</a:t>
            </a:r>
            <a:endParaRPr lang="en-IN" dirty="0"/>
          </a:p>
        </p:txBody>
      </p:sp>
      <p:pic>
        <p:nvPicPr>
          <p:cNvPr id="4" name="Picture 3"/>
          <p:cNvPicPr>
            <a:picLocks noChangeAspect="1"/>
          </p:cNvPicPr>
          <p:nvPr/>
        </p:nvPicPr>
        <p:blipFill>
          <a:blip r:embed="rId2"/>
          <a:stretch>
            <a:fillRect/>
          </a:stretch>
        </p:blipFill>
        <p:spPr>
          <a:xfrm>
            <a:off x="0" y="550606"/>
            <a:ext cx="12103510" cy="6307394"/>
          </a:xfrm>
          <a:prstGeom prst="rect">
            <a:avLst/>
          </a:prstGeom>
        </p:spPr>
      </p:pic>
    </p:spTree>
    <p:extLst>
      <p:ext uri="{BB962C8B-B14F-4D97-AF65-F5344CB8AC3E}">
        <p14:creationId xmlns:p14="http://schemas.microsoft.com/office/powerpoint/2010/main" val="221091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r>
              <a:rPr lang="en-US" b="1" dirty="0"/>
              <a:t>SONARQUBE JENKINS INTEGRATION</a:t>
            </a:r>
          </a:p>
          <a:p>
            <a:endParaRPr lang="en-US" b="1" dirty="0"/>
          </a:p>
          <a:p>
            <a:r>
              <a:rPr lang="en-US" b="1" dirty="0"/>
              <a:t>What is </a:t>
            </a:r>
            <a:r>
              <a:rPr lang="en-US" b="1" dirty="0" err="1"/>
              <a:t>Sonarqube</a:t>
            </a:r>
            <a:r>
              <a:rPr lang="en-US" b="1" dirty="0"/>
              <a:t>?</a:t>
            </a:r>
            <a:r>
              <a:rPr lang="en-US" dirty="0"/>
              <a:t> </a:t>
            </a:r>
          </a:p>
          <a:p>
            <a:r>
              <a:rPr lang="en-US" dirty="0" err="1"/>
              <a:t>SonarQube</a:t>
            </a:r>
            <a:r>
              <a:rPr lang="en-US" dirty="0"/>
              <a:t> is an open-source platform that is used to inspect code quality continuously. It performs automated code reviews by scanning the code for possible issues like bugs, vulnerabilities, bad code practices, security risks. and way more. </a:t>
            </a:r>
            <a:r>
              <a:rPr lang="en-US" dirty="0" err="1"/>
              <a:t>SonarQube</a:t>
            </a:r>
            <a:r>
              <a:rPr lang="en-US" dirty="0"/>
              <a:t> supports a vast number of programming languages and plugs into CI/CD pipelines with the help of which the quality of the code is continuously checked, and necessary actions are done to improve it. </a:t>
            </a:r>
          </a:p>
          <a:p>
            <a:endParaRPr lang="en-US" dirty="0"/>
          </a:p>
          <a:p>
            <a:r>
              <a:rPr lang="en-US" b="1" dirty="0"/>
              <a:t>Some Key Features In </a:t>
            </a:r>
            <a:r>
              <a:rPr lang="en-US" b="1" dirty="0" err="1"/>
              <a:t>Sonarqube</a:t>
            </a:r>
            <a:r>
              <a:rPr lang="en-US" b="1" dirty="0"/>
              <a:t>:</a:t>
            </a:r>
            <a:r>
              <a:rPr lang="en-US" dirty="0"/>
              <a:t> </a:t>
            </a:r>
          </a:p>
          <a:p>
            <a:r>
              <a:rPr lang="en-US" dirty="0"/>
              <a:t>Static Code Analysis</a:t>
            </a:r>
          </a:p>
          <a:p>
            <a:r>
              <a:rPr lang="en-US" dirty="0"/>
              <a:t>Code Quality Metrics</a:t>
            </a:r>
          </a:p>
          <a:p>
            <a:r>
              <a:rPr lang="en-US" dirty="0"/>
              <a:t>Security Vulnerabilities</a:t>
            </a:r>
          </a:p>
          <a:p>
            <a:r>
              <a:rPr lang="en-US" dirty="0"/>
              <a:t>Language Support</a:t>
            </a:r>
          </a:p>
          <a:p>
            <a:r>
              <a:rPr lang="en-US" dirty="0"/>
              <a:t>Integration with CI/CD Tools</a:t>
            </a:r>
            <a:endParaRPr lang="en-IN" dirty="0"/>
          </a:p>
          <a:p>
            <a:endParaRPr lang="en-IN" dirty="0"/>
          </a:p>
        </p:txBody>
      </p:sp>
    </p:spTree>
    <p:extLst>
      <p:ext uri="{BB962C8B-B14F-4D97-AF65-F5344CB8AC3E}">
        <p14:creationId xmlns:p14="http://schemas.microsoft.com/office/powerpoint/2010/main" val="848305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Go to Jenkins Dashboard → Manage Jenkins → Credentials</a:t>
            </a:r>
            <a:endParaRPr lang="en-IN" dirty="0"/>
          </a:p>
        </p:txBody>
      </p:sp>
      <p:pic>
        <p:nvPicPr>
          <p:cNvPr id="4" name="Picture 3"/>
          <p:cNvPicPr>
            <a:picLocks noChangeAspect="1"/>
          </p:cNvPicPr>
          <p:nvPr/>
        </p:nvPicPr>
        <p:blipFill>
          <a:blip r:embed="rId2"/>
          <a:stretch>
            <a:fillRect/>
          </a:stretch>
        </p:blipFill>
        <p:spPr>
          <a:xfrm>
            <a:off x="0" y="540774"/>
            <a:ext cx="12192000" cy="6317226"/>
          </a:xfrm>
          <a:prstGeom prst="rect">
            <a:avLst/>
          </a:prstGeom>
        </p:spPr>
      </p:pic>
    </p:spTree>
    <p:extLst>
      <p:ext uri="{BB962C8B-B14F-4D97-AF65-F5344CB8AC3E}">
        <p14:creationId xmlns:p14="http://schemas.microsoft.com/office/powerpoint/2010/main" val="325381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252"/>
            <a:ext cx="12192000" cy="6851748"/>
          </a:xfrm>
        </p:spPr>
        <p:txBody>
          <a:bodyPr/>
          <a:lstStyle/>
          <a:p>
            <a:r>
              <a:rPr lang="en-US" b="1" dirty="0"/>
              <a:t>In credentials click on  global :</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658761"/>
            <a:ext cx="12191999" cy="6034270"/>
          </a:xfrm>
          <a:prstGeom prst="rect">
            <a:avLst/>
          </a:prstGeom>
        </p:spPr>
      </p:pic>
    </p:spTree>
    <p:extLst>
      <p:ext uri="{BB962C8B-B14F-4D97-AF65-F5344CB8AC3E}">
        <p14:creationId xmlns:p14="http://schemas.microsoft.com/office/powerpoint/2010/main" val="1585387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dirty="0"/>
              <a:t>Add Secret Text:</a:t>
            </a:r>
            <a:endParaRPr lang="en-IN" dirty="0"/>
          </a:p>
        </p:txBody>
      </p:sp>
      <p:pic>
        <p:nvPicPr>
          <p:cNvPr id="4" name="Picture 3"/>
          <p:cNvPicPr>
            <a:picLocks noChangeAspect="1"/>
          </p:cNvPicPr>
          <p:nvPr/>
        </p:nvPicPr>
        <p:blipFill>
          <a:blip r:embed="rId2"/>
          <a:stretch>
            <a:fillRect/>
          </a:stretch>
        </p:blipFill>
        <p:spPr>
          <a:xfrm>
            <a:off x="0" y="537328"/>
            <a:ext cx="12192000" cy="6146276"/>
          </a:xfrm>
          <a:prstGeom prst="rect">
            <a:avLst/>
          </a:prstGeom>
        </p:spPr>
      </p:pic>
    </p:spTree>
    <p:extLst>
      <p:ext uri="{BB962C8B-B14F-4D97-AF65-F5344CB8AC3E}">
        <p14:creationId xmlns:p14="http://schemas.microsoft.com/office/powerpoint/2010/main" val="363134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Now, go to Dashboard → Manage Jenkins → System</a:t>
            </a:r>
          </a:p>
          <a:p>
            <a:r>
              <a:rPr lang="en-US" b="1" dirty="0"/>
              <a:t>Here give name and paste </a:t>
            </a:r>
            <a:r>
              <a:rPr lang="en-US" b="1" dirty="0" err="1"/>
              <a:t>url</a:t>
            </a:r>
            <a:r>
              <a:rPr lang="en-US" b="1" dirty="0"/>
              <a:t> of sonar cube.</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980388"/>
            <a:ext cx="12192000" cy="5877612"/>
          </a:xfrm>
          <a:prstGeom prst="rect">
            <a:avLst/>
          </a:prstGeom>
        </p:spPr>
      </p:pic>
    </p:spTree>
    <p:extLst>
      <p:ext uri="{BB962C8B-B14F-4D97-AF65-F5344CB8AC3E}">
        <p14:creationId xmlns:p14="http://schemas.microsoft.com/office/powerpoint/2010/main" val="39112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lstStyle/>
          <a:p>
            <a:r>
              <a:rPr lang="en-US" b="1" dirty="0"/>
              <a:t>The Configure System option</a:t>
            </a:r>
            <a:r>
              <a:rPr lang="en-US" dirty="0"/>
              <a:t> is used in Jenkins to configure different server  </a:t>
            </a:r>
          </a:p>
          <a:p>
            <a:r>
              <a:rPr lang="en-US" b="1" dirty="0"/>
              <a:t>Global Tool Configuration</a:t>
            </a:r>
            <a:r>
              <a:rPr lang="en-US" dirty="0"/>
              <a:t> is used to configure different tools that we install using Plugins</a:t>
            </a:r>
            <a:r>
              <a:rPr lang="en-IN" dirty="0"/>
              <a:t> </a:t>
            </a:r>
          </a:p>
          <a:p>
            <a:r>
              <a:rPr lang="en-US" dirty="0"/>
              <a:t>We will install a sonar scanner in the tools.</a:t>
            </a:r>
            <a:endParaRPr lang="en-IN" dirty="0"/>
          </a:p>
          <a:p>
            <a:endParaRPr lang="en-IN" dirty="0"/>
          </a:p>
        </p:txBody>
      </p:sp>
      <p:pic>
        <p:nvPicPr>
          <p:cNvPr id="4" name="Picture 3"/>
          <p:cNvPicPr>
            <a:picLocks noChangeAspect="1"/>
          </p:cNvPicPr>
          <p:nvPr/>
        </p:nvPicPr>
        <p:blipFill>
          <a:blip r:embed="rId2"/>
          <a:stretch>
            <a:fillRect/>
          </a:stretch>
        </p:blipFill>
        <p:spPr>
          <a:xfrm>
            <a:off x="0" y="1912374"/>
            <a:ext cx="12192000" cy="4945626"/>
          </a:xfrm>
          <a:prstGeom prst="rect">
            <a:avLst/>
          </a:prstGeom>
        </p:spPr>
      </p:pic>
    </p:spTree>
    <p:extLst>
      <p:ext uri="{BB962C8B-B14F-4D97-AF65-F5344CB8AC3E}">
        <p14:creationId xmlns:p14="http://schemas.microsoft.com/office/powerpoint/2010/main" val="514413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fontAlgn="base"/>
            <a:r>
              <a:rPr lang="en-US" dirty="0"/>
              <a:t>In the </a:t>
            </a:r>
            <a:r>
              <a:rPr lang="en-US" dirty="0" err="1"/>
              <a:t>Sonarqube</a:t>
            </a:r>
            <a:r>
              <a:rPr lang="en-US" dirty="0"/>
              <a:t> Dashboard add a quality gate also  </a:t>
            </a:r>
          </a:p>
          <a:p>
            <a:pPr fontAlgn="base"/>
            <a:r>
              <a:rPr lang="en-US" b="1" dirty="0"/>
              <a:t>Administration--&gt; Configuration--&gt;</a:t>
            </a:r>
            <a:r>
              <a:rPr lang="en-US" b="1" dirty="0" err="1"/>
              <a:t>Webhooks</a:t>
            </a:r>
            <a:endParaRPr lang="en-US" dirty="0"/>
          </a:p>
          <a:p>
            <a:endParaRPr lang="en-IN" dirty="0"/>
          </a:p>
        </p:txBody>
      </p:sp>
      <p:pic>
        <p:nvPicPr>
          <p:cNvPr id="4" name="Picture 3"/>
          <p:cNvPicPr>
            <a:picLocks noChangeAspect="1"/>
          </p:cNvPicPr>
          <p:nvPr/>
        </p:nvPicPr>
        <p:blipFill>
          <a:blip r:embed="rId2"/>
          <a:stretch>
            <a:fillRect/>
          </a:stretch>
        </p:blipFill>
        <p:spPr>
          <a:xfrm>
            <a:off x="3504838" y="1093508"/>
            <a:ext cx="5182323" cy="5764491"/>
          </a:xfrm>
          <a:prstGeom prst="rect">
            <a:avLst/>
          </a:prstGeom>
        </p:spPr>
      </p:pic>
    </p:spTree>
    <p:extLst>
      <p:ext uri="{BB962C8B-B14F-4D97-AF65-F5344CB8AC3E}">
        <p14:creationId xmlns:p14="http://schemas.microsoft.com/office/powerpoint/2010/main" val="367538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sz="2400" dirty="0"/>
              <a:t>Step 11:</a:t>
            </a:r>
          </a:p>
          <a:p>
            <a:r>
              <a:rPr lang="en-IN" sz="2400" dirty="0"/>
              <a:t>Add </a:t>
            </a:r>
            <a:r>
              <a:rPr lang="en-IN" sz="2400" b="1" dirty="0" err="1"/>
              <a:t>Dockerhub</a:t>
            </a:r>
            <a:r>
              <a:rPr lang="en-IN" sz="2400" dirty="0"/>
              <a:t> credentials go to manage Jenkins—credentials—system(global) its shown below.</a:t>
            </a:r>
          </a:p>
          <a:p>
            <a:r>
              <a:rPr lang="en-IN" sz="2400" dirty="0"/>
              <a:t>In the kind (select </a:t>
            </a:r>
            <a:r>
              <a:rPr lang="en-IN" sz="2400" dirty="0" err="1"/>
              <a:t>usrname</a:t>
            </a:r>
            <a:r>
              <a:rPr lang="en-IN" sz="2400" dirty="0"/>
              <a:t> with </a:t>
            </a:r>
            <a:r>
              <a:rPr lang="en-IN" sz="2400" dirty="0" err="1"/>
              <a:t>passwd</a:t>
            </a:r>
            <a:r>
              <a:rPr lang="en-IN" sz="2400" dirty="0"/>
              <a:t>),give you </a:t>
            </a:r>
            <a:r>
              <a:rPr lang="en-IN" sz="2400" b="1" dirty="0" err="1"/>
              <a:t>Dockerhub</a:t>
            </a:r>
            <a:r>
              <a:rPr lang="en-IN" sz="2400" dirty="0"/>
              <a:t> (</a:t>
            </a:r>
            <a:r>
              <a:rPr lang="en-IN" sz="2400" dirty="0" err="1"/>
              <a:t>username&amp;passwd</a:t>
            </a:r>
            <a:r>
              <a:rPr lang="en-IN" sz="2400" dirty="0"/>
              <a:t>),&amp;ID(name).</a:t>
            </a:r>
          </a:p>
          <a:p>
            <a:r>
              <a:rPr lang="en-IN" sz="2400" dirty="0"/>
              <a:t>And next click on create.</a:t>
            </a:r>
          </a:p>
        </p:txBody>
      </p:sp>
      <p:pic>
        <p:nvPicPr>
          <p:cNvPr id="4" name="Picture 3"/>
          <p:cNvPicPr>
            <a:picLocks noChangeAspect="1"/>
          </p:cNvPicPr>
          <p:nvPr/>
        </p:nvPicPr>
        <p:blipFill>
          <a:blip r:embed="rId2"/>
          <a:stretch>
            <a:fillRect/>
          </a:stretch>
        </p:blipFill>
        <p:spPr>
          <a:xfrm>
            <a:off x="-1" y="2113936"/>
            <a:ext cx="12192001" cy="4744064"/>
          </a:xfrm>
          <a:prstGeom prst="rect">
            <a:avLst/>
          </a:prstGeom>
        </p:spPr>
      </p:pic>
    </p:spTree>
    <p:extLst>
      <p:ext uri="{BB962C8B-B14F-4D97-AF65-F5344CB8AC3E}">
        <p14:creationId xmlns:p14="http://schemas.microsoft.com/office/powerpoint/2010/main" val="533032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providing all the information need to Create a new project with Pipeline.</a:t>
            </a:r>
          </a:p>
          <a:p>
            <a:r>
              <a:rPr lang="en-US" dirty="0"/>
              <a:t>Go to Jenkins dashboard and select New item , and create a pipeline.</a:t>
            </a:r>
            <a:endParaRPr lang="en-IN" dirty="0"/>
          </a:p>
          <a:p>
            <a:endParaRPr lang="en-IN" dirty="0"/>
          </a:p>
        </p:txBody>
      </p:sp>
      <p:pic>
        <p:nvPicPr>
          <p:cNvPr id="4" name="Picture 3"/>
          <p:cNvPicPr>
            <a:picLocks noChangeAspect="1"/>
          </p:cNvPicPr>
          <p:nvPr/>
        </p:nvPicPr>
        <p:blipFill>
          <a:blip r:embed="rId2"/>
          <a:stretch>
            <a:fillRect/>
          </a:stretch>
        </p:blipFill>
        <p:spPr>
          <a:xfrm>
            <a:off x="0" y="1065229"/>
            <a:ext cx="12192000" cy="5703216"/>
          </a:xfrm>
          <a:prstGeom prst="rect">
            <a:avLst/>
          </a:prstGeom>
        </p:spPr>
      </p:pic>
    </p:spTree>
    <p:extLst>
      <p:ext uri="{BB962C8B-B14F-4D97-AF65-F5344CB8AC3E}">
        <p14:creationId xmlns:p14="http://schemas.microsoft.com/office/powerpoint/2010/main" val="951554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1" cy="6858000"/>
          </a:xfrm>
        </p:spPr>
        <p:txBody>
          <a:bodyPr/>
          <a:lstStyle/>
          <a:p>
            <a:r>
              <a:rPr lang="en-US" dirty="0"/>
              <a:t>After Click on Ok the configure page will open</a:t>
            </a:r>
          </a:p>
          <a:p>
            <a:r>
              <a:rPr lang="en-US" dirty="0"/>
              <a:t>In General Tab need to provide the </a:t>
            </a:r>
            <a:r>
              <a:rPr lang="en-US" dirty="0" err="1"/>
              <a:t>decesription</a:t>
            </a:r>
            <a:endParaRPr lang="en-IN" dirty="0"/>
          </a:p>
        </p:txBody>
      </p:sp>
      <p:pic>
        <p:nvPicPr>
          <p:cNvPr id="4" name="Picture 3"/>
          <p:cNvPicPr>
            <a:picLocks noChangeAspect="1"/>
          </p:cNvPicPr>
          <p:nvPr/>
        </p:nvPicPr>
        <p:blipFill>
          <a:blip r:embed="rId2"/>
          <a:stretch>
            <a:fillRect/>
          </a:stretch>
        </p:blipFill>
        <p:spPr>
          <a:xfrm>
            <a:off x="85415" y="1145356"/>
            <a:ext cx="12021168" cy="5712644"/>
          </a:xfrm>
          <a:prstGeom prst="rect">
            <a:avLst/>
          </a:prstGeom>
        </p:spPr>
      </p:pic>
    </p:spTree>
    <p:extLst>
      <p:ext uri="{BB962C8B-B14F-4D97-AF65-F5344CB8AC3E}">
        <p14:creationId xmlns:p14="http://schemas.microsoft.com/office/powerpoint/2010/main" val="2688442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go the Pipeline in Configure and then provide the pipeline script Then Apply and Save.</a:t>
            </a:r>
            <a:endParaRPr lang="en-IN" dirty="0"/>
          </a:p>
        </p:txBody>
      </p:sp>
      <p:pic>
        <p:nvPicPr>
          <p:cNvPr id="4" name="Picture 3"/>
          <p:cNvPicPr>
            <a:picLocks noChangeAspect="1"/>
          </p:cNvPicPr>
          <p:nvPr/>
        </p:nvPicPr>
        <p:blipFill>
          <a:blip r:embed="rId2"/>
          <a:stretch>
            <a:fillRect/>
          </a:stretch>
        </p:blipFill>
        <p:spPr>
          <a:xfrm>
            <a:off x="63190" y="1008668"/>
            <a:ext cx="12065620" cy="5674935"/>
          </a:xfrm>
          <a:prstGeom prst="rect">
            <a:avLst/>
          </a:prstGeom>
        </p:spPr>
      </p:pic>
    </p:spTree>
    <p:extLst>
      <p:ext uri="{BB962C8B-B14F-4D97-AF65-F5344CB8AC3E}">
        <p14:creationId xmlns:p14="http://schemas.microsoft.com/office/powerpoint/2010/main" val="327401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err="1"/>
              <a:t>Sonarqube</a:t>
            </a:r>
            <a:r>
              <a:rPr lang="en-US" b="1" dirty="0"/>
              <a:t> Jenkins Integration:</a:t>
            </a:r>
            <a:r>
              <a:rPr lang="en-US" dirty="0"/>
              <a:t> </a:t>
            </a:r>
          </a:p>
          <a:p>
            <a:r>
              <a:rPr lang="en-US" b="1" dirty="0"/>
              <a:t>Step-1:</a:t>
            </a:r>
            <a:r>
              <a:rPr lang="en-US" dirty="0"/>
              <a:t> </a:t>
            </a:r>
          </a:p>
          <a:p>
            <a:r>
              <a:rPr lang="en-US" dirty="0"/>
              <a:t>First Need to Create one EC2 instance in AWS Console</a:t>
            </a:r>
          </a:p>
          <a:p>
            <a:r>
              <a:rPr lang="en-US" dirty="0"/>
              <a:t>First click on launch instance in EC2 dashboard.</a:t>
            </a:r>
            <a:endParaRPr lang="en-IN" dirty="0"/>
          </a:p>
        </p:txBody>
      </p:sp>
      <p:pic>
        <p:nvPicPr>
          <p:cNvPr id="4" name="Picture 3"/>
          <p:cNvPicPr>
            <a:picLocks noChangeAspect="1"/>
          </p:cNvPicPr>
          <p:nvPr/>
        </p:nvPicPr>
        <p:blipFill>
          <a:blip r:embed="rId2"/>
          <a:stretch>
            <a:fillRect/>
          </a:stretch>
        </p:blipFill>
        <p:spPr>
          <a:xfrm>
            <a:off x="0" y="2073896"/>
            <a:ext cx="12192000" cy="4784103"/>
          </a:xfrm>
          <a:prstGeom prst="rect">
            <a:avLst/>
          </a:prstGeom>
        </p:spPr>
      </p:pic>
    </p:spTree>
    <p:extLst>
      <p:ext uri="{BB962C8B-B14F-4D97-AF65-F5344CB8AC3E}">
        <p14:creationId xmlns:p14="http://schemas.microsoft.com/office/powerpoint/2010/main" val="2581633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20000"/>
          </a:bodyPr>
          <a:lstStyle/>
          <a:p>
            <a:r>
              <a:rPr lang="en-IN" b="1" dirty="0"/>
              <a:t>In the pipeline script I can build a SWIGGY-APP here is the shell script its given below:</a:t>
            </a:r>
          </a:p>
          <a:p>
            <a:endParaRPr lang="en-IN" b="1" dirty="0"/>
          </a:p>
          <a:p>
            <a:r>
              <a:rPr lang="en-IN" dirty="0"/>
              <a:t>pipeline{</a:t>
            </a:r>
          </a:p>
          <a:p>
            <a:r>
              <a:rPr lang="en-IN" dirty="0"/>
              <a:t>    agent any</a:t>
            </a:r>
          </a:p>
          <a:p>
            <a:r>
              <a:rPr lang="en-IN" dirty="0"/>
              <a:t>    tools{</a:t>
            </a:r>
          </a:p>
          <a:p>
            <a:r>
              <a:rPr lang="en-IN" dirty="0"/>
              <a:t>        </a:t>
            </a:r>
            <a:r>
              <a:rPr lang="en-IN" dirty="0" err="1"/>
              <a:t>jdk</a:t>
            </a:r>
            <a:r>
              <a:rPr lang="en-IN" dirty="0"/>
              <a:t> 'jdk17'</a:t>
            </a:r>
          </a:p>
          <a:p>
            <a:r>
              <a:rPr lang="en-IN" dirty="0"/>
              <a:t>        </a:t>
            </a:r>
            <a:r>
              <a:rPr lang="en-IN" dirty="0" err="1"/>
              <a:t>nodejs</a:t>
            </a:r>
            <a:r>
              <a:rPr lang="en-IN" dirty="0"/>
              <a:t> 'node23'</a:t>
            </a:r>
          </a:p>
          <a:p>
            <a:r>
              <a:rPr lang="en-IN" dirty="0"/>
              <a:t>    }</a:t>
            </a:r>
          </a:p>
          <a:p>
            <a:r>
              <a:rPr lang="en-IN" dirty="0"/>
              <a:t>    environment {</a:t>
            </a:r>
          </a:p>
          <a:p>
            <a:r>
              <a:rPr lang="en-IN" dirty="0"/>
              <a:t>        SCANNER_HOME=tool 'sonar-scanner'</a:t>
            </a:r>
          </a:p>
          <a:p>
            <a:r>
              <a:rPr lang="en-IN" dirty="0"/>
              <a:t>    }</a:t>
            </a:r>
          </a:p>
          <a:p>
            <a:r>
              <a:rPr lang="en-IN" dirty="0"/>
              <a:t>    stages {</a:t>
            </a:r>
          </a:p>
          <a:p>
            <a:r>
              <a:rPr lang="en-IN" dirty="0"/>
              <a:t>        stage('clean workspace'){</a:t>
            </a:r>
          </a:p>
          <a:p>
            <a:r>
              <a:rPr lang="en-IN" dirty="0"/>
              <a:t>            steps{</a:t>
            </a:r>
          </a:p>
          <a:p>
            <a:r>
              <a:rPr lang="en-IN" dirty="0"/>
              <a:t>                </a:t>
            </a:r>
            <a:r>
              <a:rPr lang="en-IN" dirty="0" err="1"/>
              <a:t>cleanWs</a:t>
            </a:r>
            <a:r>
              <a:rPr lang="en-IN" dirty="0"/>
              <a:t>()</a:t>
            </a:r>
          </a:p>
          <a:p>
            <a:r>
              <a:rPr lang="en-IN" dirty="0"/>
              <a:t>            }</a:t>
            </a:r>
          </a:p>
          <a:p>
            <a:r>
              <a:rPr lang="en-IN" dirty="0"/>
              <a:t>        }</a:t>
            </a:r>
          </a:p>
          <a:p>
            <a:endParaRPr lang="en-IN" dirty="0"/>
          </a:p>
        </p:txBody>
      </p:sp>
    </p:spTree>
    <p:extLst>
      <p:ext uri="{BB962C8B-B14F-4D97-AF65-F5344CB8AC3E}">
        <p14:creationId xmlns:p14="http://schemas.microsoft.com/office/powerpoint/2010/main" val="1929184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vert="horz" lIns="91440" tIns="45720" rIns="91440" bIns="45720" rtlCol="0" anchor="t">
            <a:normAutofit fontScale="70000" lnSpcReduction="20000"/>
          </a:bodyPr>
          <a:lstStyle/>
          <a:p>
            <a:r>
              <a:rPr lang="en-IN" dirty="0"/>
              <a:t>stage('Checkout from Git'){</a:t>
            </a:r>
          </a:p>
          <a:p>
            <a:r>
              <a:rPr lang="en-IN" dirty="0"/>
              <a:t>            steps{</a:t>
            </a:r>
          </a:p>
          <a:p>
            <a:r>
              <a:rPr lang="en-IN" dirty="0"/>
              <a:t>                Git </a:t>
            </a:r>
            <a:r>
              <a:rPr lang="en-IN" dirty="0">
                <a:ea typeface="+mn-lt"/>
                <a:cs typeface="+mn-lt"/>
              </a:rPr>
              <a:t>'https://github.com/vijaykumar2605/</a:t>
            </a:r>
            <a:r>
              <a:rPr lang="en-IN" dirty="0" err="1">
                <a:ea typeface="+mn-lt"/>
                <a:cs typeface="+mn-lt"/>
              </a:rPr>
              <a:t>swiggy.git</a:t>
            </a:r>
            <a:r>
              <a:rPr lang="en-IN" dirty="0">
                <a:ea typeface="+mn-lt"/>
                <a:cs typeface="+mn-lt"/>
              </a:rPr>
              <a:t>'</a:t>
            </a:r>
          </a:p>
          <a:p>
            <a:r>
              <a:rPr lang="en-IN" dirty="0"/>
              <a:t>            }</a:t>
            </a:r>
          </a:p>
          <a:p>
            <a:r>
              <a:rPr lang="en-IN" dirty="0"/>
              <a:t>        }</a:t>
            </a:r>
          </a:p>
          <a:p>
            <a:r>
              <a:rPr lang="en-IN" dirty="0"/>
              <a:t>        stage("</a:t>
            </a:r>
            <a:r>
              <a:rPr lang="en-IN" dirty="0" err="1"/>
              <a:t>Sonarqube</a:t>
            </a:r>
            <a:r>
              <a:rPr lang="en-IN" dirty="0"/>
              <a:t> Analysis "){</a:t>
            </a:r>
          </a:p>
          <a:p>
            <a:r>
              <a:rPr lang="en-IN" dirty="0"/>
              <a:t>            steps{</a:t>
            </a:r>
          </a:p>
          <a:p>
            <a:r>
              <a:rPr lang="en-IN" dirty="0"/>
              <a:t>                </a:t>
            </a:r>
            <a:r>
              <a:rPr lang="en-IN" dirty="0" err="1"/>
              <a:t>withSonarQubeEnv</a:t>
            </a:r>
            <a:r>
              <a:rPr lang="en-IN" dirty="0"/>
              <a:t>('sonar-server') {</a:t>
            </a:r>
          </a:p>
          <a:p>
            <a:r>
              <a:rPr lang="en-IN" dirty="0"/>
              <a:t>                    </a:t>
            </a:r>
            <a:r>
              <a:rPr lang="en-IN" dirty="0" err="1"/>
              <a:t>sh</a:t>
            </a:r>
            <a:r>
              <a:rPr lang="en-IN" dirty="0"/>
              <a:t> ''' $SCANNER_HOME/bin/sonar-scanner -</a:t>
            </a:r>
            <a:r>
              <a:rPr lang="en-IN" dirty="0" err="1"/>
              <a:t>Dsonar.projectName</a:t>
            </a:r>
            <a:r>
              <a:rPr lang="en-IN" dirty="0"/>
              <a:t>=</a:t>
            </a:r>
            <a:r>
              <a:rPr lang="en-IN" dirty="0" err="1"/>
              <a:t>swiggy</a:t>
            </a:r>
            <a:r>
              <a:rPr lang="en-IN" dirty="0"/>
              <a:t>-app \</a:t>
            </a:r>
          </a:p>
          <a:p>
            <a:r>
              <a:rPr lang="en-IN" dirty="0"/>
              <a:t>                    -</a:t>
            </a:r>
            <a:r>
              <a:rPr lang="en-IN" dirty="0" err="1"/>
              <a:t>Dsonar.projectKey</a:t>
            </a:r>
            <a:r>
              <a:rPr lang="en-IN" dirty="0"/>
              <a:t>=</a:t>
            </a:r>
            <a:r>
              <a:rPr lang="en-IN" dirty="0" err="1"/>
              <a:t>swiggy</a:t>
            </a:r>
            <a:r>
              <a:rPr lang="en-IN" dirty="0"/>
              <a:t>-app '''</a:t>
            </a:r>
          </a:p>
          <a:p>
            <a:r>
              <a:rPr lang="en-IN" dirty="0"/>
              <a:t>                }</a:t>
            </a:r>
          </a:p>
          <a:p>
            <a:r>
              <a:rPr lang="en-IN" dirty="0"/>
              <a:t>            }</a:t>
            </a:r>
          </a:p>
          <a:p>
            <a:r>
              <a:rPr lang="en-IN" dirty="0"/>
              <a:t>        }</a:t>
            </a:r>
          </a:p>
          <a:p>
            <a:r>
              <a:rPr lang="en-IN" dirty="0"/>
              <a:t>        stage("quality gate"){</a:t>
            </a:r>
          </a:p>
          <a:p>
            <a:r>
              <a:rPr lang="en-IN" dirty="0"/>
              <a:t>           steps {</a:t>
            </a:r>
          </a:p>
          <a:p>
            <a:r>
              <a:rPr lang="en-IN" dirty="0"/>
              <a:t>                script {</a:t>
            </a:r>
          </a:p>
          <a:p>
            <a:r>
              <a:rPr lang="en-IN" dirty="0"/>
              <a:t>                    </a:t>
            </a:r>
            <a:r>
              <a:rPr lang="en-IN" dirty="0" err="1"/>
              <a:t>waitForQualityGate</a:t>
            </a:r>
            <a:r>
              <a:rPr lang="en-IN" dirty="0"/>
              <a:t> </a:t>
            </a:r>
            <a:r>
              <a:rPr lang="en-IN" dirty="0" err="1"/>
              <a:t>abortPipeline</a:t>
            </a:r>
            <a:r>
              <a:rPr lang="en-IN" dirty="0"/>
              <a:t>: false, </a:t>
            </a:r>
            <a:r>
              <a:rPr lang="en-IN" dirty="0" err="1"/>
              <a:t>credentialsId</a:t>
            </a:r>
            <a:r>
              <a:rPr lang="en-IN" dirty="0"/>
              <a:t>: 'sonar-token' </a:t>
            </a:r>
          </a:p>
          <a:p>
            <a:r>
              <a:rPr lang="en-IN" dirty="0"/>
              <a:t>                }</a:t>
            </a:r>
          </a:p>
          <a:p>
            <a:r>
              <a:rPr lang="en-IN" dirty="0"/>
              <a:t>            } </a:t>
            </a:r>
          </a:p>
          <a:p>
            <a:r>
              <a:rPr lang="en-IN" dirty="0"/>
              <a:t>        }</a:t>
            </a:r>
          </a:p>
          <a:p>
            <a:endParaRPr lang="en-IN" dirty="0"/>
          </a:p>
        </p:txBody>
      </p:sp>
    </p:spTree>
    <p:extLst>
      <p:ext uri="{BB962C8B-B14F-4D97-AF65-F5344CB8AC3E}">
        <p14:creationId xmlns:p14="http://schemas.microsoft.com/office/powerpoint/2010/main" val="1056849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78"/>
            <a:ext cx="12192000" cy="6842321"/>
          </a:xfrm>
        </p:spPr>
        <p:txBody>
          <a:bodyPr>
            <a:normAutofit fontScale="92500" lnSpcReduction="20000"/>
          </a:bodyPr>
          <a:lstStyle/>
          <a:p>
            <a:r>
              <a:rPr lang="en-IN" dirty="0"/>
              <a:t>stage('Install Dependencies') {</a:t>
            </a:r>
          </a:p>
          <a:p>
            <a:r>
              <a:rPr lang="en-IN" dirty="0"/>
              <a:t>            steps {</a:t>
            </a:r>
          </a:p>
          <a:p>
            <a:r>
              <a:rPr lang="en-IN" dirty="0"/>
              <a:t>                </a:t>
            </a:r>
            <a:r>
              <a:rPr lang="en-IN" dirty="0" err="1"/>
              <a:t>sh</a:t>
            </a:r>
            <a:r>
              <a:rPr lang="en-IN" dirty="0"/>
              <a:t> "</a:t>
            </a:r>
            <a:r>
              <a:rPr lang="en-IN" dirty="0" err="1"/>
              <a:t>npm</a:t>
            </a:r>
            <a:r>
              <a:rPr lang="en-IN" dirty="0"/>
              <a:t> install"</a:t>
            </a:r>
          </a:p>
          <a:p>
            <a:r>
              <a:rPr lang="en-IN" dirty="0"/>
              <a:t>            }</a:t>
            </a:r>
          </a:p>
          <a:p>
            <a:r>
              <a:rPr lang="en-IN" dirty="0"/>
              <a:t>        }</a:t>
            </a:r>
          </a:p>
          <a:p>
            <a:r>
              <a:rPr lang="en-IN" dirty="0"/>
              <a:t>        stage('OWASP FS SCAN') {</a:t>
            </a:r>
          </a:p>
          <a:p>
            <a:r>
              <a:rPr lang="en-IN" dirty="0"/>
              <a:t>            steps {</a:t>
            </a:r>
          </a:p>
          <a:p>
            <a:r>
              <a:rPr lang="en-IN" dirty="0"/>
              <a:t>                </a:t>
            </a:r>
            <a:r>
              <a:rPr lang="en-IN" dirty="0" err="1"/>
              <a:t>dependencyCheck</a:t>
            </a:r>
            <a:r>
              <a:rPr lang="en-IN" dirty="0"/>
              <a:t> </a:t>
            </a:r>
            <a:r>
              <a:rPr lang="en-IN" dirty="0" err="1"/>
              <a:t>additionalArguments</a:t>
            </a:r>
            <a:r>
              <a:rPr lang="en-IN" dirty="0"/>
              <a:t>: '--scan ./ --</a:t>
            </a:r>
            <a:r>
              <a:rPr lang="en-IN" dirty="0" err="1"/>
              <a:t>disableYarnAudit</a:t>
            </a:r>
            <a:r>
              <a:rPr lang="en-IN" dirty="0"/>
              <a:t> --</a:t>
            </a:r>
            <a:r>
              <a:rPr lang="en-IN" dirty="0" err="1"/>
              <a:t>disableNodeAudit</a:t>
            </a:r>
            <a:r>
              <a:rPr lang="en-IN" dirty="0"/>
              <a:t>', </a:t>
            </a:r>
            <a:r>
              <a:rPr lang="en-IN" dirty="0" err="1"/>
              <a:t>odcInstallation</a:t>
            </a:r>
            <a:r>
              <a:rPr lang="en-IN" dirty="0"/>
              <a:t>: 'DP-Check'</a:t>
            </a:r>
          </a:p>
          <a:p>
            <a:r>
              <a:rPr lang="en-IN" dirty="0"/>
              <a:t>                </a:t>
            </a:r>
            <a:r>
              <a:rPr lang="en-IN" dirty="0" err="1"/>
              <a:t>dependencyCheckPublisher</a:t>
            </a:r>
            <a:r>
              <a:rPr lang="en-IN" dirty="0"/>
              <a:t> pattern: '**/dependency-check-report.xml'</a:t>
            </a:r>
          </a:p>
          <a:p>
            <a:r>
              <a:rPr lang="en-IN" dirty="0"/>
              <a:t>            }</a:t>
            </a:r>
          </a:p>
          <a:p>
            <a:r>
              <a:rPr lang="en-IN" dirty="0"/>
              <a:t>        }</a:t>
            </a:r>
          </a:p>
          <a:p>
            <a:r>
              <a:rPr lang="en-IN" dirty="0"/>
              <a:t>        stage('TRIVY FS SCAN') {</a:t>
            </a:r>
          </a:p>
          <a:p>
            <a:r>
              <a:rPr lang="en-IN" dirty="0"/>
              <a:t>            steps {</a:t>
            </a:r>
          </a:p>
          <a:p>
            <a:r>
              <a:rPr lang="en-IN" dirty="0"/>
              <a:t>                </a:t>
            </a:r>
            <a:r>
              <a:rPr lang="en-IN" dirty="0" err="1"/>
              <a:t>sh</a:t>
            </a:r>
            <a:r>
              <a:rPr lang="en-IN" dirty="0"/>
              <a:t> "</a:t>
            </a:r>
            <a:r>
              <a:rPr lang="en-IN" dirty="0" err="1"/>
              <a:t>trivy</a:t>
            </a:r>
            <a:r>
              <a:rPr lang="en-IN" dirty="0"/>
              <a:t> fs . &gt; trivyfs.txt"</a:t>
            </a:r>
          </a:p>
          <a:p>
            <a:r>
              <a:rPr lang="en-IN" dirty="0"/>
              <a:t>            }</a:t>
            </a:r>
          </a:p>
          <a:p>
            <a:r>
              <a:rPr lang="en-IN" dirty="0"/>
              <a:t>        }</a:t>
            </a:r>
          </a:p>
          <a:p>
            <a:endParaRPr lang="en-IN" dirty="0"/>
          </a:p>
        </p:txBody>
      </p:sp>
    </p:spTree>
    <p:extLst>
      <p:ext uri="{BB962C8B-B14F-4D97-AF65-F5344CB8AC3E}">
        <p14:creationId xmlns:p14="http://schemas.microsoft.com/office/powerpoint/2010/main" val="3940016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vert="horz" lIns="91440" tIns="45720" rIns="91440" bIns="45720" rtlCol="0" anchor="t">
            <a:normAutofit fontScale="62500" lnSpcReduction="20000"/>
          </a:bodyPr>
          <a:lstStyle/>
          <a:p>
            <a:r>
              <a:rPr lang="en-IN" dirty="0"/>
              <a:t>stage ('Docker Login'){</a:t>
            </a:r>
          </a:p>
          <a:p>
            <a:r>
              <a:rPr lang="en-IN" dirty="0"/>
              <a:t>            steps {</a:t>
            </a:r>
          </a:p>
          <a:p>
            <a:r>
              <a:rPr lang="en-IN" dirty="0"/>
              <a:t>                </a:t>
            </a:r>
            <a:r>
              <a:rPr lang="en-IN" dirty="0" err="1"/>
              <a:t>withCredentials</a:t>
            </a:r>
            <a:r>
              <a:rPr lang="en-IN" dirty="0"/>
              <a:t>([</a:t>
            </a:r>
            <a:r>
              <a:rPr lang="en-IN" dirty="0" err="1"/>
              <a:t>usernamePassword</a:t>
            </a:r>
            <a:r>
              <a:rPr lang="en-IN" dirty="0"/>
              <a:t>(</a:t>
            </a:r>
            <a:r>
              <a:rPr lang="en-IN" dirty="0" err="1"/>
              <a:t>credentialsId</a:t>
            </a:r>
            <a:r>
              <a:rPr lang="en-IN" dirty="0"/>
              <a:t>: 'docker-creds', </a:t>
            </a:r>
            <a:r>
              <a:rPr lang="en-IN" dirty="0" err="1"/>
              <a:t>passwordVariable</a:t>
            </a:r>
            <a:r>
              <a:rPr lang="en-IN" dirty="0"/>
              <a:t>: '</a:t>
            </a:r>
            <a:r>
              <a:rPr lang="en-IN" dirty="0" err="1"/>
              <a:t>mypasswd</a:t>
            </a:r>
            <a:r>
              <a:rPr lang="en-IN" dirty="0"/>
              <a:t>', </a:t>
            </a:r>
            <a:r>
              <a:rPr lang="en-IN" dirty="0" err="1"/>
              <a:t>usernameVariable</a:t>
            </a:r>
            <a:r>
              <a:rPr lang="en-IN" dirty="0"/>
              <a:t>: '</a:t>
            </a:r>
            <a:r>
              <a:rPr lang="en-IN" dirty="0" err="1"/>
              <a:t>usr</a:t>
            </a:r>
            <a:r>
              <a:rPr lang="en-IN" dirty="0"/>
              <a:t>')]) {</a:t>
            </a:r>
          </a:p>
          <a:p>
            <a:r>
              <a:rPr lang="en-IN" dirty="0"/>
              <a:t>                 </a:t>
            </a:r>
            <a:r>
              <a:rPr lang="en-IN" dirty="0" err="1"/>
              <a:t>sh</a:t>
            </a:r>
            <a:r>
              <a:rPr lang="en-IN" dirty="0"/>
              <a:t> "docker logout"</a:t>
            </a:r>
          </a:p>
          <a:p>
            <a:r>
              <a:rPr lang="en-IN" dirty="0"/>
              <a:t>                 </a:t>
            </a:r>
            <a:r>
              <a:rPr lang="en-IN" dirty="0" err="1"/>
              <a:t>sh</a:t>
            </a:r>
            <a:r>
              <a:rPr lang="en-IN" dirty="0"/>
              <a:t> "echo ${</a:t>
            </a:r>
            <a:r>
              <a:rPr lang="en-IN" dirty="0" err="1"/>
              <a:t>mypasswd</a:t>
            </a:r>
            <a:r>
              <a:rPr lang="en-IN" dirty="0"/>
              <a:t>} | docker login -u ${</a:t>
            </a:r>
            <a:r>
              <a:rPr lang="en-IN" dirty="0" err="1"/>
              <a:t>usr</a:t>
            </a:r>
            <a:r>
              <a:rPr lang="en-IN" dirty="0"/>
              <a:t>} --password-stdin"</a:t>
            </a:r>
          </a:p>
          <a:p>
            <a:r>
              <a:rPr lang="en-IN" dirty="0"/>
              <a:t>                }</a:t>
            </a:r>
          </a:p>
          <a:p>
            <a:r>
              <a:rPr lang="en-IN" dirty="0"/>
              <a:t>                </a:t>
            </a:r>
          </a:p>
          <a:p>
            <a:r>
              <a:rPr lang="en-IN" dirty="0"/>
              <a:t>            }</a:t>
            </a:r>
          </a:p>
          <a:p>
            <a:r>
              <a:rPr lang="en-IN" dirty="0"/>
              <a:t>        }</a:t>
            </a:r>
          </a:p>
          <a:p>
            <a:r>
              <a:rPr lang="en-IN" dirty="0"/>
              <a:t>        stage ('Built Docker') {</a:t>
            </a:r>
          </a:p>
          <a:p>
            <a:r>
              <a:rPr lang="en-IN" dirty="0"/>
              <a:t>            steps {</a:t>
            </a:r>
          </a:p>
          <a:p>
            <a:r>
              <a:rPr lang="en-IN" dirty="0"/>
              <a:t>		</a:t>
            </a:r>
            <a:r>
              <a:rPr lang="en-IN" dirty="0" err="1"/>
              <a:t>sh</a:t>
            </a:r>
            <a:r>
              <a:rPr lang="en-IN" dirty="0"/>
              <a:t> "docker build -t </a:t>
            </a:r>
            <a:r>
              <a:rPr lang="en-IN" dirty="0" err="1"/>
              <a:t>swiggy</a:t>
            </a:r>
            <a:r>
              <a:rPr lang="en-IN" dirty="0"/>
              <a:t>-app ."</a:t>
            </a:r>
          </a:p>
          <a:p>
            <a:r>
              <a:rPr lang="en-IN" dirty="0"/>
              <a:t>		</a:t>
            </a:r>
            <a:r>
              <a:rPr lang="en-IN" dirty="0" err="1"/>
              <a:t>sh</a:t>
            </a:r>
            <a:r>
              <a:rPr lang="en-IN" dirty="0"/>
              <a:t> "docker tag </a:t>
            </a:r>
            <a:r>
              <a:rPr lang="en-IN" dirty="0" err="1"/>
              <a:t>swiggy</a:t>
            </a:r>
            <a:r>
              <a:rPr lang="en-IN" dirty="0"/>
              <a:t>-app vijay2617/</a:t>
            </a:r>
            <a:r>
              <a:rPr lang="en-IN" dirty="0" err="1"/>
              <a:t>swiggy-app:latest</a:t>
            </a:r>
            <a:r>
              <a:rPr lang="en-IN" dirty="0"/>
              <a:t>"</a:t>
            </a:r>
            <a:endParaRPr lang="en-IN" dirty="0">
              <a:ea typeface="Calibri"/>
              <a:cs typeface="Calibri"/>
            </a:endParaRPr>
          </a:p>
          <a:p>
            <a:r>
              <a:rPr lang="en-IN" dirty="0"/>
              <a:t>                </a:t>
            </a:r>
          </a:p>
          <a:p>
            <a:r>
              <a:rPr lang="en-IN" dirty="0"/>
              <a:t>            }</a:t>
            </a:r>
          </a:p>
          <a:p>
            <a:r>
              <a:rPr lang="en-IN" dirty="0"/>
              <a:t>        }</a:t>
            </a:r>
          </a:p>
          <a:p>
            <a:r>
              <a:rPr lang="en-IN" dirty="0"/>
              <a:t>        stage ('Push to </a:t>
            </a:r>
            <a:r>
              <a:rPr lang="en-IN" dirty="0" err="1"/>
              <a:t>dockerhub</a:t>
            </a:r>
            <a:r>
              <a:rPr lang="en-IN" dirty="0"/>
              <a:t>') {</a:t>
            </a:r>
          </a:p>
          <a:p>
            <a:r>
              <a:rPr lang="en-IN" dirty="0"/>
              <a:t>    		steps {</a:t>
            </a:r>
          </a:p>
          <a:p>
            <a:r>
              <a:rPr lang="en-IN" dirty="0"/>
              <a:t>                     </a:t>
            </a:r>
            <a:r>
              <a:rPr lang="en-IN" dirty="0" err="1"/>
              <a:t>sh</a:t>
            </a:r>
            <a:r>
              <a:rPr lang="en-IN" dirty="0"/>
              <a:t> "docker push vijay2617/</a:t>
            </a:r>
            <a:r>
              <a:rPr lang="en-IN" dirty="0" err="1"/>
              <a:t>swiggy-app:latest</a:t>
            </a:r>
            <a:r>
              <a:rPr lang="en-IN" dirty="0"/>
              <a:t>"</a:t>
            </a:r>
            <a:endParaRPr lang="en-IN" dirty="0">
              <a:ea typeface="Calibri"/>
              <a:cs typeface="Calibri"/>
            </a:endParaRPr>
          </a:p>
          <a:p>
            <a:r>
              <a:rPr lang="en-IN" dirty="0"/>
              <a:t>            }</a:t>
            </a:r>
          </a:p>
          <a:p>
            <a:r>
              <a:rPr lang="en-IN" dirty="0"/>
              <a:t>        }	</a:t>
            </a:r>
          </a:p>
          <a:p>
            <a:endParaRPr lang="en-IN" dirty="0"/>
          </a:p>
        </p:txBody>
      </p:sp>
    </p:spTree>
    <p:extLst>
      <p:ext uri="{BB962C8B-B14F-4D97-AF65-F5344CB8AC3E}">
        <p14:creationId xmlns:p14="http://schemas.microsoft.com/office/powerpoint/2010/main" val="336582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vert="horz" lIns="91440" tIns="45720" rIns="91440" bIns="45720" rtlCol="0" anchor="t">
            <a:normAutofit/>
          </a:bodyPr>
          <a:lstStyle/>
          <a:p>
            <a:r>
              <a:rPr lang="en-IN" dirty="0"/>
              <a:t>stage("TRIVY"){</a:t>
            </a:r>
          </a:p>
          <a:p>
            <a:r>
              <a:rPr lang="en-IN" dirty="0"/>
              <a:t>            steps{</a:t>
            </a:r>
          </a:p>
          <a:p>
            <a:r>
              <a:rPr lang="en-IN" dirty="0"/>
              <a:t>                </a:t>
            </a:r>
            <a:r>
              <a:rPr lang="en-IN" dirty="0" err="1"/>
              <a:t>sh</a:t>
            </a:r>
            <a:r>
              <a:rPr lang="en-IN" dirty="0"/>
              <a:t> "</a:t>
            </a:r>
            <a:r>
              <a:rPr lang="en-IN" dirty="0" err="1"/>
              <a:t>trivy</a:t>
            </a:r>
            <a:r>
              <a:rPr lang="en-IN" dirty="0"/>
              <a:t> image vijay2617/</a:t>
            </a:r>
            <a:r>
              <a:rPr lang="en-IN" dirty="0" err="1"/>
              <a:t>swiggy-app:latest</a:t>
            </a:r>
            <a:r>
              <a:rPr lang="en-IN" dirty="0"/>
              <a:t> &gt; trivy.txt" </a:t>
            </a:r>
          </a:p>
          <a:p>
            <a:r>
              <a:rPr lang="en-IN" dirty="0"/>
              <a:t>            }</a:t>
            </a:r>
          </a:p>
          <a:p>
            <a:r>
              <a:rPr lang="en-IN" dirty="0"/>
              <a:t>        }</a:t>
            </a:r>
          </a:p>
          <a:p>
            <a:r>
              <a:rPr lang="en-IN" dirty="0"/>
              <a:t>        stage('Deploy to container'){</a:t>
            </a:r>
          </a:p>
          <a:p>
            <a:r>
              <a:rPr lang="en-IN" dirty="0"/>
              <a:t>            steps{</a:t>
            </a:r>
          </a:p>
          <a:p>
            <a:r>
              <a:rPr lang="en-IN" dirty="0"/>
              <a:t>                </a:t>
            </a:r>
            <a:r>
              <a:rPr lang="en-IN" dirty="0" err="1"/>
              <a:t>sh</a:t>
            </a:r>
            <a:r>
              <a:rPr lang="en-IN" dirty="0"/>
              <a:t> 'docker run -d --name </a:t>
            </a:r>
            <a:r>
              <a:rPr lang="en-IN" dirty="0" err="1"/>
              <a:t>swiggy</a:t>
            </a:r>
            <a:r>
              <a:rPr lang="en-IN" dirty="0"/>
              <a:t>-app -p 3000:3000 vijay2617/</a:t>
            </a:r>
            <a:r>
              <a:rPr lang="en-IN" dirty="0" err="1"/>
              <a:t>swiggy-app:latest</a:t>
            </a:r>
            <a:r>
              <a:rPr lang="en-IN" dirty="0"/>
              <a:t>'</a:t>
            </a:r>
          </a:p>
          <a:p>
            <a:r>
              <a:rPr lang="en-IN" dirty="0"/>
              <a:t>            }</a:t>
            </a:r>
          </a:p>
          <a:p>
            <a:r>
              <a:rPr lang="en-IN" dirty="0"/>
              <a:t>        }</a:t>
            </a:r>
          </a:p>
          <a:p>
            <a:r>
              <a:rPr lang="en-IN" dirty="0"/>
              <a:t>    }</a:t>
            </a:r>
          </a:p>
          <a:p>
            <a:r>
              <a:rPr lang="en-IN" dirty="0"/>
              <a:t>}</a:t>
            </a:r>
          </a:p>
        </p:txBody>
      </p:sp>
    </p:spTree>
    <p:extLst>
      <p:ext uri="{BB962C8B-B14F-4D97-AF65-F5344CB8AC3E}">
        <p14:creationId xmlns:p14="http://schemas.microsoft.com/office/powerpoint/2010/main" val="1688677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 y="0"/>
            <a:ext cx="12183359" cy="6858000"/>
          </a:xfrm>
        </p:spPr>
        <p:txBody>
          <a:bodyPr/>
          <a:lstStyle/>
          <a:p>
            <a:r>
              <a:rPr lang="en-US" dirty="0"/>
              <a:t>After save the configure page then click on Build Now</a:t>
            </a:r>
            <a:endParaRPr lang="en-IN" dirty="0"/>
          </a:p>
          <a:p>
            <a:endParaRPr lang="en-IN" dirty="0"/>
          </a:p>
        </p:txBody>
      </p:sp>
      <p:pic>
        <p:nvPicPr>
          <p:cNvPr id="4" name="Picture 3"/>
          <p:cNvPicPr>
            <a:picLocks noChangeAspect="1"/>
          </p:cNvPicPr>
          <p:nvPr/>
        </p:nvPicPr>
        <p:blipFill>
          <a:blip r:embed="rId2"/>
          <a:stretch>
            <a:fillRect/>
          </a:stretch>
        </p:blipFill>
        <p:spPr>
          <a:xfrm>
            <a:off x="2403163" y="744718"/>
            <a:ext cx="5826437" cy="5552388"/>
          </a:xfrm>
          <a:prstGeom prst="rect">
            <a:avLst/>
          </a:prstGeom>
        </p:spPr>
      </p:pic>
    </p:spTree>
    <p:extLst>
      <p:ext uri="{BB962C8B-B14F-4D97-AF65-F5344CB8AC3E}">
        <p14:creationId xmlns:p14="http://schemas.microsoft.com/office/powerpoint/2010/main" val="675044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Click on Build Now you will get success output its shown below.</a:t>
            </a:r>
            <a:endParaRPr lang="en-IN" dirty="0"/>
          </a:p>
          <a:p>
            <a:endParaRPr lang="en-IN" dirty="0"/>
          </a:p>
        </p:txBody>
      </p:sp>
      <p:pic>
        <p:nvPicPr>
          <p:cNvPr id="4" name="Picture 3"/>
          <p:cNvPicPr>
            <a:picLocks noChangeAspect="1"/>
          </p:cNvPicPr>
          <p:nvPr/>
        </p:nvPicPr>
        <p:blipFill>
          <a:blip r:embed="rId2"/>
          <a:stretch>
            <a:fillRect/>
          </a:stretch>
        </p:blipFill>
        <p:spPr>
          <a:xfrm>
            <a:off x="44139" y="933255"/>
            <a:ext cx="12103722" cy="5250728"/>
          </a:xfrm>
          <a:prstGeom prst="rect">
            <a:avLst/>
          </a:prstGeom>
        </p:spPr>
      </p:pic>
    </p:spTree>
    <p:extLst>
      <p:ext uri="{BB962C8B-B14F-4D97-AF65-F5344CB8AC3E}">
        <p14:creationId xmlns:p14="http://schemas.microsoft.com/office/powerpoint/2010/main" val="229408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dirty="0"/>
              <a:t>Sonar analysis:</a:t>
            </a:r>
          </a:p>
          <a:p>
            <a:r>
              <a:rPr lang="en-US" sz="2400" dirty="0"/>
              <a:t>Sonar analysis typically refers to the use of sonar technology to analyze and map underwater environments. Sonar, which stands for Sound Navigation and Ranging, works by emitting sound waves and then measuring the time it takes for those waves to bounce back after hitting an object or surface. This information is used to create maps of the seabed, detect underwater objects, and analyze water conditions.</a:t>
            </a:r>
          </a:p>
          <a:p>
            <a:r>
              <a:rPr lang="en-US" sz="2400" dirty="0"/>
              <a:t>There are a couple of primary types of sonar analysis:</a:t>
            </a:r>
          </a:p>
          <a:p>
            <a:r>
              <a:rPr lang="en-US" sz="2400" b="1" dirty="0"/>
              <a:t>Active Sonar:</a:t>
            </a:r>
            <a:r>
              <a:rPr lang="en-US" sz="2400" dirty="0"/>
              <a:t> </a:t>
            </a:r>
          </a:p>
          <a:p>
            <a:r>
              <a:rPr lang="en-US" sz="2400" dirty="0"/>
              <a:t>The sonar system sends out a pulse or sound wave and waits for it to bounce back from objects. This is commonly used for mapping the ocean floor or locating objects.</a:t>
            </a:r>
          </a:p>
          <a:p>
            <a:r>
              <a:rPr lang="en-US" sz="2400" b="1" dirty="0"/>
              <a:t>Passive Sonar:</a:t>
            </a:r>
            <a:r>
              <a:rPr lang="en-US" sz="2400" dirty="0"/>
              <a:t> </a:t>
            </a:r>
          </a:p>
          <a:p>
            <a:r>
              <a:rPr lang="en-US" sz="2400" dirty="0"/>
              <a:t>This type listens to the sounds already present in the water, such as from marine life, ships, or other activities. It's often used for surveillance or to detect underwater activity.</a:t>
            </a:r>
          </a:p>
          <a:p>
            <a:endParaRPr lang="en-US" sz="2400" dirty="0"/>
          </a:p>
          <a:p>
            <a:r>
              <a:rPr lang="en-US" sz="2400" dirty="0"/>
              <a:t>Sonar is widely used in a variety of fields, including oceanography, marine biology, underwater navigation, military applications (like submarines), and for detecting things like shipwrecks or underwater geological features.</a:t>
            </a:r>
            <a:endParaRPr lang="en-IN" sz="2400" dirty="0"/>
          </a:p>
        </p:txBody>
      </p:sp>
    </p:spTree>
    <p:extLst>
      <p:ext uri="{BB962C8B-B14F-4D97-AF65-F5344CB8AC3E}">
        <p14:creationId xmlns:p14="http://schemas.microsoft.com/office/powerpoint/2010/main" val="331515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r>
              <a:rPr lang="en-IN" sz="2600" b="1" dirty="0"/>
              <a:t> Quality gate:</a:t>
            </a:r>
          </a:p>
          <a:p>
            <a:r>
              <a:rPr lang="en-US" sz="2600" dirty="0"/>
              <a:t>A </a:t>
            </a:r>
            <a:r>
              <a:rPr lang="en-US" sz="2600" b="1" dirty="0"/>
              <a:t>quality gate</a:t>
            </a:r>
            <a:r>
              <a:rPr lang="en-US" sz="2600" dirty="0"/>
              <a:t> is a set of criteria or rules used to assess the quality of code or software at specific points in the development process. It’s most commonly used in software development and continuous integration (CI) practices to ensure that only high-quality code makes it through to the next stage of the development cycle.</a:t>
            </a:r>
          </a:p>
          <a:p>
            <a:r>
              <a:rPr lang="en-US" sz="2600" dirty="0"/>
              <a:t>In tools like </a:t>
            </a:r>
            <a:r>
              <a:rPr lang="en-US" sz="2600" b="1" dirty="0" err="1"/>
              <a:t>SonarQube</a:t>
            </a:r>
            <a:r>
              <a:rPr lang="en-US" sz="2600" dirty="0"/>
              <a:t> (a popular code quality analysis tool), a quality gate is essentially a set of conditions that must be met for the code to be considered "acceptable." If the code doesn't meet these conditions, it is flagged, and further action (like fixing issues) is required before proceeding.</a:t>
            </a:r>
          </a:p>
          <a:p>
            <a:r>
              <a:rPr lang="en-US" sz="2600" dirty="0"/>
              <a:t>Key components of a quality gate can include:</a:t>
            </a:r>
          </a:p>
          <a:p>
            <a:r>
              <a:rPr lang="en-US" sz="2600" b="1" dirty="0"/>
              <a:t>Code coverage:</a:t>
            </a:r>
            <a:r>
              <a:rPr lang="en-US" sz="2600" dirty="0"/>
              <a:t> A percentage of the code that is covered by automated tests. For example, a quality gate might require at least 80% of the code to be covered by tests.</a:t>
            </a:r>
          </a:p>
          <a:p>
            <a:r>
              <a:rPr lang="en-US" sz="2600" b="1" dirty="0"/>
              <a:t>Code duplications:</a:t>
            </a:r>
            <a:r>
              <a:rPr lang="en-US" sz="2600" dirty="0"/>
              <a:t> Limiting the amount of duplicated code in the system, as excessive duplication can lead to maintenance problems.</a:t>
            </a:r>
          </a:p>
          <a:p>
            <a:r>
              <a:rPr lang="en-US" sz="2600" b="1" dirty="0"/>
              <a:t>Bug count:</a:t>
            </a:r>
            <a:r>
              <a:rPr lang="en-US" sz="2600" dirty="0"/>
              <a:t> Ensuring that no new critical or major bugs are introduced.</a:t>
            </a:r>
          </a:p>
          <a:p>
            <a:r>
              <a:rPr lang="en-US" sz="2600" b="1" dirty="0"/>
              <a:t>Code smells:</a:t>
            </a:r>
            <a:r>
              <a:rPr lang="en-US" sz="2600" dirty="0"/>
              <a:t> Ensuring that the code doesn’t introduce unnecessary complexity or poor practices that could harm maintainability.</a:t>
            </a:r>
          </a:p>
          <a:p>
            <a:r>
              <a:rPr lang="en-US" sz="2600" b="1" dirty="0"/>
              <a:t>Security vulnerabilities:</a:t>
            </a:r>
            <a:r>
              <a:rPr lang="en-US" sz="2600" dirty="0"/>
              <a:t> Ensuring that no security issues are present in the codebase.</a:t>
            </a:r>
            <a:endParaRPr lang="en-IN" sz="2600" dirty="0"/>
          </a:p>
          <a:p>
            <a:endParaRPr lang="en-IN" dirty="0"/>
          </a:p>
        </p:txBody>
      </p:sp>
    </p:spTree>
    <p:extLst>
      <p:ext uri="{BB962C8B-B14F-4D97-AF65-F5344CB8AC3E}">
        <p14:creationId xmlns:p14="http://schemas.microsoft.com/office/powerpoint/2010/main" val="3226656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After success sonar analysis go to </a:t>
            </a:r>
            <a:r>
              <a:rPr lang="en-IN" b="1" dirty="0" err="1"/>
              <a:t>sonarqube</a:t>
            </a:r>
            <a:r>
              <a:rPr lang="en-IN" dirty="0"/>
              <a:t> , in </a:t>
            </a:r>
            <a:r>
              <a:rPr lang="en-IN" dirty="0" err="1"/>
              <a:t>sonarqube</a:t>
            </a:r>
            <a:r>
              <a:rPr lang="en-IN" dirty="0"/>
              <a:t> we build </a:t>
            </a:r>
            <a:r>
              <a:rPr lang="en-IN" b="1" dirty="0"/>
              <a:t>SWIGGY-APP</a:t>
            </a:r>
            <a:r>
              <a:rPr lang="en-IN" dirty="0"/>
              <a:t> project ,Here we find </a:t>
            </a:r>
            <a:r>
              <a:rPr lang="en-IN" b="1" dirty="0"/>
              <a:t>quality gate status </a:t>
            </a:r>
            <a:r>
              <a:rPr lang="en-IN" dirty="0"/>
              <a:t>and</a:t>
            </a:r>
            <a:r>
              <a:rPr lang="en-IN" b="1" dirty="0"/>
              <a:t> 0 bugs </a:t>
            </a:r>
            <a:r>
              <a:rPr lang="en-IN" dirty="0"/>
              <a:t>is shown below.  </a:t>
            </a:r>
          </a:p>
          <a:p>
            <a:endParaRPr lang="en-IN" dirty="0"/>
          </a:p>
        </p:txBody>
      </p:sp>
      <p:pic>
        <p:nvPicPr>
          <p:cNvPr id="4" name="Picture 3"/>
          <p:cNvPicPr>
            <a:picLocks noChangeAspect="1"/>
          </p:cNvPicPr>
          <p:nvPr/>
        </p:nvPicPr>
        <p:blipFill>
          <a:blip r:embed="rId2"/>
          <a:stretch>
            <a:fillRect/>
          </a:stretch>
        </p:blipFill>
        <p:spPr>
          <a:xfrm>
            <a:off x="0" y="1253765"/>
            <a:ext cx="12179926" cy="5604235"/>
          </a:xfrm>
          <a:prstGeom prst="rect">
            <a:avLst/>
          </a:prstGeom>
        </p:spPr>
      </p:pic>
    </p:spTree>
    <p:extLst>
      <p:ext uri="{BB962C8B-B14F-4D97-AF65-F5344CB8AC3E}">
        <p14:creationId xmlns:p14="http://schemas.microsoft.com/office/powerpoint/2010/main" val="1840662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click on the Launch Instance Need to provide Name and select AMI (like </a:t>
            </a:r>
            <a:r>
              <a:rPr lang="en-US" dirty="0" err="1"/>
              <a:t>Linux,Ubuntu</a:t>
            </a:r>
            <a:r>
              <a:rPr lang="en-US" dirty="0"/>
              <a:t> etc…,)</a:t>
            </a:r>
            <a:endParaRPr lang="en-IN" dirty="0"/>
          </a:p>
          <a:p>
            <a:endParaRPr lang="en-IN" dirty="0"/>
          </a:p>
        </p:txBody>
      </p:sp>
      <p:pic>
        <p:nvPicPr>
          <p:cNvPr id="4" name="Picture 3"/>
          <p:cNvPicPr>
            <a:picLocks noChangeAspect="1"/>
          </p:cNvPicPr>
          <p:nvPr/>
        </p:nvPicPr>
        <p:blipFill>
          <a:blip r:embed="rId2"/>
          <a:stretch>
            <a:fillRect/>
          </a:stretch>
        </p:blipFill>
        <p:spPr>
          <a:xfrm>
            <a:off x="9426" y="980388"/>
            <a:ext cx="12182573" cy="5877612"/>
          </a:xfrm>
          <a:prstGeom prst="rect">
            <a:avLst/>
          </a:prstGeom>
        </p:spPr>
      </p:pic>
    </p:spTree>
    <p:extLst>
      <p:ext uri="{BB962C8B-B14F-4D97-AF65-F5344CB8AC3E}">
        <p14:creationId xmlns:p14="http://schemas.microsoft.com/office/powerpoint/2010/main" val="1513414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039A-0F80-4D3B-A013-B0AC17FF2C1F}"/>
              </a:ext>
            </a:extLst>
          </p:cNvPr>
          <p:cNvSpPr>
            <a:spLocks noGrp="1"/>
          </p:cNvSpPr>
          <p:nvPr>
            <p:ph type="title"/>
          </p:nvPr>
        </p:nvSpPr>
        <p:spPr>
          <a:xfrm>
            <a:off x="278296" y="384313"/>
            <a:ext cx="11304104" cy="1205948"/>
          </a:xfrm>
        </p:spPr>
        <p:txBody>
          <a:bodyPr>
            <a:normAutofit fontScale="90000"/>
          </a:bodyPr>
          <a:lstStyle/>
          <a:p>
            <a:r>
              <a:rPr lang="en-IN" sz="3100" dirty="0"/>
              <a:t>And next go to </a:t>
            </a:r>
            <a:r>
              <a:rPr lang="en-IN" sz="3100" b="1" dirty="0" err="1"/>
              <a:t>Dockerhub</a:t>
            </a:r>
            <a:r>
              <a:rPr lang="en-IN" sz="3100" b="1" dirty="0"/>
              <a:t> login </a:t>
            </a:r>
            <a:r>
              <a:rPr lang="en-IN" sz="3100" dirty="0"/>
              <a:t>with your own credentials there Repositories has been created its shown below:</a:t>
            </a:r>
            <a:br>
              <a:rPr lang="en-IN" dirty="0"/>
            </a:br>
            <a:endParaRPr lang="en-IN" dirty="0"/>
          </a:p>
        </p:txBody>
      </p:sp>
      <p:pic>
        <p:nvPicPr>
          <p:cNvPr id="5" name="Content Placeholder 4">
            <a:extLst>
              <a:ext uri="{FF2B5EF4-FFF2-40B4-BE49-F238E27FC236}">
                <a16:creationId xmlns:a16="http://schemas.microsoft.com/office/drawing/2014/main" id="{D43CE2E2-036E-4346-8EA5-5FC6CDC0F6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070" y="1590260"/>
            <a:ext cx="11304104" cy="4200939"/>
          </a:xfrm>
        </p:spPr>
      </p:pic>
    </p:spTree>
    <p:extLst>
      <p:ext uri="{BB962C8B-B14F-4D97-AF65-F5344CB8AC3E}">
        <p14:creationId xmlns:p14="http://schemas.microsoft.com/office/powerpoint/2010/main" val="2984461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After successful </a:t>
            </a:r>
            <a:r>
              <a:rPr lang="en-IN" b="1" dirty="0"/>
              <a:t>SWIGGY-APP</a:t>
            </a:r>
            <a:r>
              <a:rPr lang="en-IN" dirty="0"/>
              <a:t> application .</a:t>
            </a:r>
          </a:p>
          <a:p>
            <a:r>
              <a:rPr lang="en-IN" dirty="0"/>
              <a:t>Go to </a:t>
            </a:r>
            <a:r>
              <a:rPr lang="en-IN" dirty="0" err="1"/>
              <a:t>newtab</a:t>
            </a:r>
            <a:r>
              <a:rPr lang="en-IN" dirty="0"/>
              <a:t> , give public ip:3000 , then open </a:t>
            </a:r>
            <a:r>
              <a:rPr lang="en-IN" b="1" dirty="0"/>
              <a:t>SWIGGY-APP</a:t>
            </a:r>
            <a:r>
              <a:rPr lang="en-IN" dirty="0"/>
              <a:t> its shown below.</a:t>
            </a:r>
          </a:p>
        </p:txBody>
      </p:sp>
      <p:pic>
        <p:nvPicPr>
          <p:cNvPr id="4" name="Picture 3"/>
          <p:cNvPicPr>
            <a:picLocks noChangeAspect="1"/>
          </p:cNvPicPr>
          <p:nvPr/>
        </p:nvPicPr>
        <p:blipFill>
          <a:blip r:embed="rId2"/>
          <a:stretch>
            <a:fillRect/>
          </a:stretch>
        </p:blipFill>
        <p:spPr>
          <a:xfrm>
            <a:off x="1" y="1111046"/>
            <a:ext cx="12192000" cy="5746954"/>
          </a:xfrm>
          <a:prstGeom prst="rect">
            <a:avLst/>
          </a:prstGeom>
        </p:spPr>
      </p:pic>
    </p:spTree>
    <p:extLst>
      <p:ext uri="{BB962C8B-B14F-4D97-AF65-F5344CB8AC3E}">
        <p14:creationId xmlns:p14="http://schemas.microsoft.com/office/powerpoint/2010/main" val="1641030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inted hand shows concept hologram Thank you on his hand Painted hand shows concept hologram Thank you on his hand. Drawn man in business suit with future technology screen and modern cosmic background thank you presentation stock pictures, royalty-free photos &amp;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417"/>
            <a:ext cx="12191999" cy="68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select Instance Type as t2.large and select </a:t>
            </a:r>
            <a:r>
              <a:rPr lang="en-US" dirty="0" err="1"/>
              <a:t>select</a:t>
            </a:r>
            <a:r>
              <a:rPr lang="en-US" dirty="0"/>
              <a:t> any existing key pair or create new key by click create new key pair.</a:t>
            </a:r>
            <a:endParaRPr lang="en-IN" dirty="0"/>
          </a:p>
          <a:p>
            <a:endParaRPr lang="en-IN" dirty="0"/>
          </a:p>
        </p:txBody>
      </p:sp>
      <p:pic>
        <p:nvPicPr>
          <p:cNvPr id="4" name="Picture 3"/>
          <p:cNvPicPr>
            <a:picLocks noChangeAspect="1"/>
          </p:cNvPicPr>
          <p:nvPr/>
        </p:nvPicPr>
        <p:blipFill>
          <a:blip r:embed="rId2"/>
          <a:stretch>
            <a:fillRect/>
          </a:stretch>
        </p:blipFill>
        <p:spPr>
          <a:xfrm>
            <a:off x="0" y="966248"/>
            <a:ext cx="12192000" cy="5891752"/>
          </a:xfrm>
          <a:prstGeom prst="rect">
            <a:avLst/>
          </a:prstGeom>
        </p:spPr>
      </p:pic>
    </p:spTree>
    <p:extLst>
      <p:ext uri="{BB962C8B-B14F-4D97-AF65-F5344CB8AC3E}">
        <p14:creationId xmlns:p14="http://schemas.microsoft.com/office/powerpoint/2010/main" val="382113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04"/>
            <a:ext cx="12192000" cy="6832895"/>
          </a:xfrm>
        </p:spPr>
        <p:txBody>
          <a:bodyPr/>
          <a:lstStyle/>
          <a:p>
            <a:r>
              <a:rPr lang="en-US" dirty="0"/>
              <a:t>Then go the Network settings and then Allow the HTTP &amp; HTTPS then click on Edit then add security group with All TCP then click on Launch Instance.</a:t>
            </a:r>
            <a:endParaRPr lang="en-IN" dirty="0"/>
          </a:p>
          <a:p>
            <a:endParaRPr lang="en-IN" dirty="0"/>
          </a:p>
        </p:txBody>
      </p:sp>
      <p:pic>
        <p:nvPicPr>
          <p:cNvPr id="4" name="Picture 3"/>
          <p:cNvPicPr>
            <a:picLocks noChangeAspect="1"/>
          </p:cNvPicPr>
          <p:nvPr/>
        </p:nvPicPr>
        <p:blipFill>
          <a:blip r:embed="rId2"/>
          <a:stretch>
            <a:fillRect/>
          </a:stretch>
        </p:blipFill>
        <p:spPr>
          <a:xfrm>
            <a:off x="0" y="858788"/>
            <a:ext cx="12192000" cy="5999211"/>
          </a:xfrm>
          <a:prstGeom prst="rect">
            <a:avLst/>
          </a:prstGeom>
        </p:spPr>
      </p:pic>
    </p:spTree>
    <p:extLst>
      <p:ext uri="{BB962C8B-B14F-4D97-AF65-F5344CB8AC3E}">
        <p14:creationId xmlns:p14="http://schemas.microsoft.com/office/powerpoint/2010/main" val="264901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the Instance Created then Connect the instance with any tool(</a:t>
            </a:r>
            <a:r>
              <a:rPr lang="en-US" dirty="0" err="1"/>
              <a:t>GIT,Mobaxterm</a:t>
            </a:r>
            <a:r>
              <a:rPr lang="en-US" dirty="0"/>
              <a:t> etc..,) with SSH Key .</a:t>
            </a:r>
            <a:endParaRPr lang="en-IN" dirty="0"/>
          </a:p>
          <a:p>
            <a:endParaRPr lang="en-IN" dirty="0"/>
          </a:p>
        </p:txBody>
      </p:sp>
      <p:pic>
        <p:nvPicPr>
          <p:cNvPr id="4" name="Picture 3"/>
          <p:cNvPicPr>
            <a:picLocks noChangeAspect="1"/>
          </p:cNvPicPr>
          <p:nvPr/>
        </p:nvPicPr>
        <p:blipFill>
          <a:blip r:embed="rId2"/>
          <a:stretch>
            <a:fillRect/>
          </a:stretch>
        </p:blipFill>
        <p:spPr>
          <a:xfrm>
            <a:off x="0" y="964916"/>
            <a:ext cx="12192000" cy="5893084"/>
          </a:xfrm>
          <a:prstGeom prst="rect">
            <a:avLst/>
          </a:prstGeom>
        </p:spPr>
      </p:pic>
    </p:spTree>
    <p:extLst>
      <p:ext uri="{BB962C8B-B14F-4D97-AF65-F5344CB8AC3E}">
        <p14:creationId xmlns:p14="http://schemas.microsoft.com/office/powerpoint/2010/main" val="2418930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3205</Words>
  <Application>Microsoft Office PowerPoint</Application>
  <PresentationFormat>Widescreen</PresentationFormat>
  <Paragraphs>334</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Algerian</vt:lpstr>
      <vt:lpstr>Arial</vt:lpstr>
      <vt:lpstr>Calibri</vt:lpstr>
      <vt:lpstr>Calibri Light</vt:lpstr>
      <vt:lpstr>Office Theme</vt:lpstr>
      <vt:lpstr>Task-1 Deploy ci/cd pipeline using Jenkins &amp; docker  SWIGGY-APP start :20/02/2025 end: 21/02/2025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next go to Dockerhub login with your own credentials there Repositories has been created its shown below: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Task-13  Deploy ci/cd pipeline to production</dc:title>
  <dc:creator>admin</dc:creator>
  <cp:lastModifiedBy>LENOVO T440</cp:lastModifiedBy>
  <cp:revision>41</cp:revision>
  <dcterms:created xsi:type="dcterms:W3CDTF">2025-01-31T04:41:33Z</dcterms:created>
  <dcterms:modified xsi:type="dcterms:W3CDTF">2025-02-21T07:15:56Z</dcterms:modified>
</cp:coreProperties>
</file>